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9"/>
  </p:notesMasterIdLst>
  <p:sldIdLst>
    <p:sldId id="256" r:id="rId2"/>
    <p:sldId id="266" r:id="rId3"/>
    <p:sldId id="289" r:id="rId4"/>
    <p:sldId id="275" r:id="rId5"/>
    <p:sldId id="268" r:id="rId6"/>
    <p:sldId id="269" r:id="rId7"/>
    <p:sldId id="270" r:id="rId8"/>
    <p:sldId id="280" r:id="rId9"/>
    <p:sldId id="271" r:id="rId10"/>
    <p:sldId id="272" r:id="rId11"/>
    <p:sldId id="273" r:id="rId12"/>
    <p:sldId id="290" r:id="rId13"/>
    <p:sldId id="281" r:id="rId14"/>
    <p:sldId id="302" r:id="rId15"/>
    <p:sldId id="282" r:id="rId16"/>
    <p:sldId id="283" r:id="rId17"/>
    <p:sldId id="292" r:id="rId18"/>
    <p:sldId id="298" r:id="rId19"/>
    <p:sldId id="300" r:id="rId20"/>
    <p:sldId id="299" r:id="rId21"/>
    <p:sldId id="286" r:id="rId22"/>
    <p:sldId id="293" r:id="rId23"/>
    <p:sldId id="285" r:id="rId24"/>
    <p:sldId id="301" r:id="rId25"/>
    <p:sldId id="294" r:id="rId26"/>
    <p:sldId id="303" r:id="rId27"/>
    <p:sldId id="304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95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1" autoAdjust="0"/>
    <p:restoredTop sz="93833" autoAdjust="0"/>
  </p:normalViewPr>
  <p:slideViewPr>
    <p:cSldViewPr>
      <p:cViewPr>
        <p:scale>
          <a:sx n="100" d="100"/>
          <a:sy n="100" d="100"/>
        </p:scale>
        <p:origin x="-1932" y="-6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61D36-FE20-41AF-ACDD-EAF1704A9CA0}" type="datetimeFigureOut">
              <a:rPr lang="nl-NL" smtClean="0"/>
              <a:pPr/>
              <a:t>7-5-2008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846F0-77A2-49DA-93AE-07BB185C64A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846F0-77A2-49DA-93AE-07BB185C64A8}" type="slidenum">
              <a:rPr lang="nl-NL" smtClean="0"/>
              <a:pPr/>
              <a:t>20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Open boxes"/>
          <p:cNvPicPr>
            <a:picLocks noChangeAspect="1" noChangeArrowheads="1"/>
          </p:cNvPicPr>
          <p:nvPr/>
        </p:nvPicPr>
        <p:blipFill>
          <a:blip r:embed="rId2">
            <a:lum bright="60000" contrast="-60000"/>
          </a:blip>
          <a:srcRect/>
          <a:stretch>
            <a:fillRect/>
          </a:stretch>
        </p:blipFill>
        <p:spPr bwMode="auto">
          <a:xfrm>
            <a:off x="2987675" y="765175"/>
            <a:ext cx="3159125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975819D-8E27-48E7-A0BC-AB70BE3D8C52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 rot="10800000">
            <a:off x="0" y="4508500"/>
            <a:ext cx="9144000" cy="2349500"/>
          </a:xfrm>
          <a:prstGeom prst="rect">
            <a:avLst/>
          </a:prstGeom>
          <a:gradFill rotWithShape="1">
            <a:gsLst>
              <a:gs pos="0">
                <a:srgbClr val="034E7F"/>
              </a:gs>
              <a:gs pos="100000">
                <a:srgbClr val="6798C7">
                  <a:alpha val="0"/>
                </a:srgbClr>
              </a:gs>
            </a:gsLst>
            <a:lin ang="5400000" scaled="1"/>
          </a:gradFill>
          <a:ln w="76200" cmpd="tri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A2C6A-613F-4967-BFD8-23BA0CA2AADF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6D7833-6CF2-4B15-BA2E-A21B3AA90A8F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5BF04-962E-427B-8701-DD8D26E2422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37F14-4293-41A4-805A-89452F6C21E6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0E9B0-7650-485C-9883-4FBE2938050D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5999C-1971-41EF-9E86-5751B2C2E45C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8E6C3-AF6D-4308-AEA3-949EF6EA797A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A118CD-EB31-4941-98F5-486687532753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649B1-D639-4990-AA44-C9EB97BBE6A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AA3452-0646-4F09-8877-82927B9D5D0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Open boxes"/>
          <p:cNvPicPr>
            <a:picLocks noChangeAspect="1" noChangeArrowheads="1"/>
          </p:cNvPicPr>
          <p:nvPr/>
        </p:nvPicPr>
        <p:blipFill>
          <a:blip r:embed="rId13">
            <a:lum bright="60000" contrast="-60000"/>
          </a:blip>
          <a:srcRect/>
          <a:stretch>
            <a:fillRect/>
          </a:stretch>
        </p:blipFill>
        <p:spPr bwMode="auto">
          <a:xfrm>
            <a:off x="2987675" y="1916113"/>
            <a:ext cx="3159125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6165850"/>
            <a:ext cx="9144000" cy="692150"/>
          </a:xfrm>
          <a:prstGeom prst="rect">
            <a:avLst/>
          </a:prstGeom>
          <a:solidFill>
            <a:srgbClr val="F895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1484313"/>
          </a:xfrm>
          <a:prstGeom prst="rect">
            <a:avLst/>
          </a:prstGeom>
          <a:gradFill rotWithShape="1">
            <a:gsLst>
              <a:gs pos="0">
                <a:srgbClr val="034E7F"/>
              </a:gs>
              <a:gs pos="100000">
                <a:srgbClr val="6798C7">
                  <a:alpha val="0"/>
                </a:srgbClr>
              </a:gs>
            </a:gsLst>
            <a:lin ang="5400000" scaled="1"/>
          </a:gradFill>
          <a:ln w="76200" cmpd="tri">
            <a:solidFill>
              <a:srgbClr val="034E7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B9A26E6-68A6-4FCD-835F-3AA999950DF1}" type="slidenum">
              <a:rPr lang="en-US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fade thruBlk="1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nl/imgres?imgurl=http://www.tuaw.com/media/2006/02/staricon.jpg&amp;imgrefurl=http://www.tuaw.com/2006/02/24/star-for-itunes/&amp;h=120&amp;w=120&amp;sz=3&amp;hl=nl&amp;start=4&amp;tbnid=kWdqKT8hNPjxlM:&amp;tbnh=88&amp;tbnw=88&amp;prev=/images?q=small+staricon&amp;gbv=2&amp;svnum=10&amp;hl=nl&amp;safe=activ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21.jpeg"/><Relationship Id="rId7" Type="http://schemas.openxmlformats.org/officeDocument/2006/relationships/image" Target="../media/image1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4.png"/><Relationship Id="rId4" Type="http://schemas.openxmlformats.org/officeDocument/2006/relationships/image" Target="../media/image16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21.jpeg"/><Relationship Id="rId7" Type="http://schemas.openxmlformats.org/officeDocument/2006/relationships/image" Target="../media/image1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4.png"/><Relationship Id="rId4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hyperlink" Target="https://vdmserver/admin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16.wmf"/><Relationship Id="rId7" Type="http://schemas.openxmlformats.org/officeDocument/2006/relationships/hyperlink" Target="http://images.google.nl/imgres?imgurl=http://www.avblog.nl/woordenboek/wp-content/uploads/2007/03/brand.gif&amp;imgrefurl=http://www.avblog.nl/woordenboek/tag/connector/&amp;h=200&amp;w=200&amp;sz=2&amp;hl=nl&amp;start=2&amp;tbnid=ExSxiHwNkJxPDM:&amp;tbnh=104&amp;tbnw=104&amp;prev=/images?q=usb+logo&amp;gbv=2&amp;ndsp=18&amp;svnum=10&amp;hl=nl&amp;safe=active&amp;sa=N" TargetMode="Externa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gif"/><Relationship Id="rId5" Type="http://schemas.openxmlformats.org/officeDocument/2006/relationships/image" Target="../media/image17.jpeg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7" Type="http://schemas.openxmlformats.org/officeDocument/2006/relationships/image" Target="../media/image13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tbn0.google.com/images?q=tbn:kWdqKT8hNPjxlM:http://www.tuaw.com/media/2006/02/staricon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357562"/>
            <a:ext cx="571504" cy="571505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857232"/>
            <a:ext cx="7358113" cy="714380"/>
          </a:xfrm>
          <a:ln>
            <a:solidFill>
              <a:srgbClr val="F89500"/>
            </a:solidFill>
          </a:ln>
        </p:spPr>
        <p:txBody>
          <a:bodyPr/>
          <a:lstStyle/>
          <a:p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Virtual Desktop Infrastructure</a:t>
            </a:r>
            <a:r>
              <a:rPr lang="nl-NL" dirty="0" smtClean="0"/>
              <a:t/>
            </a:r>
            <a:br>
              <a:rPr lang="nl-NL" dirty="0" smtClean="0"/>
            </a:b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85786" y="2071678"/>
            <a:ext cx="7358114" cy="71438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How to Install and configure the Virtual Desktop Manager 2</a:t>
            </a:r>
            <a:endParaRPr lang="nl-NL" sz="2000" dirty="0"/>
          </a:p>
        </p:txBody>
      </p:sp>
      <p:sp>
        <p:nvSpPr>
          <p:cNvPr id="6" name="Rechthoek 5"/>
          <p:cNvSpPr/>
          <p:nvPr/>
        </p:nvSpPr>
        <p:spPr>
          <a:xfrm>
            <a:off x="4071934" y="5929330"/>
            <a:ext cx="41434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90000"/>
              </a:lnSpc>
              <a:spcBef>
                <a:spcPct val="20000"/>
              </a:spcBef>
            </a:pPr>
            <a:r>
              <a:rPr lang="nl-NL" sz="2000" b="1" kern="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Eric Sloof – NTPRO.NL</a:t>
            </a:r>
          </a:p>
          <a:p>
            <a:pPr lvl="0" algn="r">
              <a:lnSpc>
                <a:spcPct val="90000"/>
              </a:lnSpc>
              <a:spcBef>
                <a:spcPct val="20000"/>
              </a:spcBef>
            </a:pPr>
            <a:r>
              <a:rPr lang="nl-NL" sz="2000" b="1" kern="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http://www.ntpro.nl</a:t>
            </a:r>
            <a:endParaRPr lang="nl-NL" sz="2000" b="1" kern="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" name="Afbeelding 8" descr="splash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3214686"/>
            <a:ext cx="1562100" cy="3467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en-GB" sz="2400" b="1" dirty="0" smtClean="0"/>
              <a:t>(Replica) Multi-Server Installation</a:t>
            </a:r>
            <a:endParaRPr lang="en-GB" sz="2400" b="1" dirty="0" smtClean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pic>
        <p:nvPicPr>
          <p:cNvPr id="17414" name="Picture 6" descr="2 WAN Load Balancer Landatel LB-5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071678"/>
            <a:ext cx="857256" cy="857256"/>
          </a:xfrm>
          <a:prstGeom prst="rect">
            <a:avLst/>
          </a:prstGeom>
          <a:noFill/>
        </p:spPr>
      </p:pic>
      <p:pic>
        <p:nvPicPr>
          <p:cNvPr id="8" name="Picture 10" descr="C:\Users\Eric Sloof\Pictures\Microsoft Mediagalerie\j04100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00034" y="1500174"/>
            <a:ext cx="875185" cy="928694"/>
          </a:xfrm>
          <a:prstGeom prst="rect">
            <a:avLst/>
          </a:prstGeom>
          <a:noFill/>
        </p:spPr>
      </p:pic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4286248" y="4643446"/>
            <a:ext cx="12858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VDM </a:t>
            </a:r>
            <a:r>
              <a:rPr lang="en-US" sz="1400" b="1" dirty="0" smtClean="0"/>
              <a:t>Pool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10" name="Picture 7" descr="C:\Users\Eric Sloof\Pictures\Microsoft Mediagalerie\j0398435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65646" y="2285992"/>
            <a:ext cx="720734" cy="762543"/>
          </a:xfrm>
          <a:prstGeom prst="rect">
            <a:avLst/>
          </a:prstGeom>
          <a:noFill/>
        </p:spPr>
      </p:pic>
      <p:pic>
        <p:nvPicPr>
          <p:cNvPr id="11" name="Picture 7" descr="ESX desktops pp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82513" y="2571744"/>
            <a:ext cx="689883" cy="931893"/>
          </a:xfrm>
          <a:prstGeom prst="rect">
            <a:avLst/>
          </a:prstGeom>
          <a:noFill/>
          <a:effectLst/>
        </p:spPr>
      </p:pic>
      <p:pic>
        <p:nvPicPr>
          <p:cNvPr id="12" name="Picture 8" descr="C:\Users\Eric Sloof\Pictures\Microsoft Mediagalerie\j040214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2571744"/>
            <a:ext cx="1257588" cy="1000132"/>
          </a:xfrm>
          <a:prstGeom prst="rect">
            <a:avLst/>
          </a:prstGeom>
          <a:noFill/>
        </p:spPr>
      </p:pic>
      <p:pic>
        <p:nvPicPr>
          <p:cNvPr id="13" name="Picture 9" descr="C:\Users\Eric Sloof\Pictures\Microsoft Mediagalerie\j040538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285720" y="3714752"/>
            <a:ext cx="1428760" cy="1071570"/>
          </a:xfrm>
          <a:prstGeom prst="rect">
            <a:avLst/>
          </a:prstGeom>
          <a:noFill/>
        </p:spPr>
      </p:pic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7364436" y="1571612"/>
            <a:ext cx="16430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Virtual Center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15" name="Picture 7" descr="C:\Users\Eric Sloof\Pictures\Microsoft Mediagalerie\j0398435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1357298"/>
            <a:ext cx="720734" cy="762543"/>
          </a:xfrm>
          <a:prstGeom prst="rect">
            <a:avLst/>
          </a:prstGeom>
          <a:noFill/>
        </p:spPr>
      </p:pic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7364436" y="4023779"/>
            <a:ext cx="17795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Active Directory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17" name="Picture 7" descr="C:\Users\Eric Sloof\Pictures\Microsoft Mediagalerie\j0398435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3809465"/>
            <a:ext cx="720734" cy="762543"/>
          </a:xfrm>
          <a:prstGeom prst="rect">
            <a:avLst/>
          </a:prstGeom>
          <a:noFill/>
        </p:spPr>
      </p:pic>
      <p:sp>
        <p:nvSpPr>
          <p:cNvPr id="18" name="Rechthoek 17"/>
          <p:cNvSpPr/>
          <p:nvPr/>
        </p:nvSpPr>
        <p:spPr>
          <a:xfrm>
            <a:off x="7643834" y="2762904"/>
            <a:ext cx="1500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828800">
              <a:spcBef>
                <a:spcPct val="50000"/>
              </a:spcBef>
            </a:pPr>
            <a:r>
              <a:rPr lang="en-US" sz="1400" b="1" dirty="0" smtClean="0">
                <a:solidFill>
                  <a:srgbClr val="000000"/>
                </a:solidFill>
              </a:rPr>
              <a:t>ESX Servers</a:t>
            </a:r>
          </a:p>
          <a:p>
            <a:pPr lvl="0" defTabSz="1828800">
              <a:spcBef>
                <a:spcPct val="50000"/>
              </a:spcBef>
            </a:pPr>
            <a:r>
              <a:rPr lang="en-US" sz="1200" b="1" dirty="0" smtClean="0">
                <a:solidFill>
                  <a:srgbClr val="000000"/>
                </a:solidFill>
              </a:rPr>
              <a:t>(Virtual Desktops)</a:t>
            </a:r>
            <a:endParaRPr lang="en-US" sz="1200" b="1" dirty="0">
              <a:solidFill>
                <a:srgbClr val="000000"/>
              </a:solidFill>
            </a:endParaRPr>
          </a:p>
        </p:txBody>
      </p:sp>
      <p:pic>
        <p:nvPicPr>
          <p:cNvPr id="19" name="Picture 3" descr="F:\Image\vdm_48x48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14876" y="4357694"/>
            <a:ext cx="357190" cy="357190"/>
          </a:xfrm>
          <a:prstGeom prst="rect">
            <a:avLst/>
          </a:prstGeom>
          <a:noFill/>
        </p:spPr>
      </p:pic>
      <p:cxnSp>
        <p:nvCxnSpPr>
          <p:cNvPr id="20" name="Gekromde verbindingslijn 19"/>
          <p:cNvCxnSpPr>
            <a:stCxn id="29" idx="3"/>
            <a:endCxn id="17" idx="1"/>
          </p:cNvCxnSpPr>
          <p:nvPr/>
        </p:nvCxnSpPr>
        <p:spPr>
          <a:xfrm>
            <a:off x="5286380" y="3833547"/>
            <a:ext cx="1571636" cy="357190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kromde verbindingslijn 20"/>
          <p:cNvCxnSpPr>
            <a:stCxn id="12" idx="3"/>
            <a:endCxn id="17414" idx="1"/>
          </p:cNvCxnSpPr>
          <p:nvPr/>
        </p:nvCxnSpPr>
        <p:spPr>
          <a:xfrm flipV="1">
            <a:off x="1686184" y="2500306"/>
            <a:ext cx="956990" cy="571504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kromde verbindingslijn 21"/>
          <p:cNvCxnSpPr>
            <a:stCxn id="13" idx="1"/>
            <a:endCxn id="17414" idx="1"/>
          </p:cNvCxnSpPr>
          <p:nvPr/>
        </p:nvCxnSpPr>
        <p:spPr>
          <a:xfrm flipV="1">
            <a:off x="1714480" y="2500306"/>
            <a:ext cx="928694" cy="1750231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kromde verbindingslijn 22"/>
          <p:cNvCxnSpPr>
            <a:stCxn id="29" idx="3"/>
            <a:endCxn id="11" idx="1"/>
          </p:cNvCxnSpPr>
          <p:nvPr/>
        </p:nvCxnSpPr>
        <p:spPr>
          <a:xfrm flipV="1">
            <a:off x="5286380" y="3037691"/>
            <a:ext cx="1596133" cy="795856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kromde verbindingslijn 23"/>
          <p:cNvCxnSpPr>
            <a:stCxn id="8" idx="1"/>
            <a:endCxn id="17414" idx="1"/>
          </p:cNvCxnSpPr>
          <p:nvPr/>
        </p:nvCxnSpPr>
        <p:spPr>
          <a:xfrm>
            <a:off x="1375219" y="1964521"/>
            <a:ext cx="1267955" cy="535785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kromde verbindingslijn 24"/>
          <p:cNvCxnSpPr>
            <a:stCxn id="29" idx="3"/>
            <a:endCxn id="15" idx="1"/>
          </p:cNvCxnSpPr>
          <p:nvPr/>
        </p:nvCxnSpPr>
        <p:spPr>
          <a:xfrm flipV="1">
            <a:off x="5286380" y="1738570"/>
            <a:ext cx="1571636" cy="2094977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7" descr="C:\Users\Eric Sloof\Pictures\Microsoft Mediagalerie\j0398435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65646" y="3452275"/>
            <a:ext cx="720734" cy="762543"/>
          </a:xfrm>
          <a:prstGeom prst="rect">
            <a:avLst/>
          </a:prstGeom>
          <a:noFill/>
        </p:spPr>
      </p:pic>
      <p:pic>
        <p:nvPicPr>
          <p:cNvPr id="30" name="Picture 7" descr="C:\Users\Eric Sloof\Pictures\Microsoft Mediagalerie\j0398435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65646" y="1142984"/>
            <a:ext cx="720734" cy="762543"/>
          </a:xfrm>
          <a:prstGeom prst="rect">
            <a:avLst/>
          </a:prstGeom>
          <a:noFill/>
        </p:spPr>
      </p:pic>
      <p:cxnSp>
        <p:nvCxnSpPr>
          <p:cNvPr id="33" name="Gekromde verbindingslijn 32"/>
          <p:cNvCxnSpPr>
            <a:stCxn id="17414" idx="3"/>
            <a:endCxn id="29" idx="1"/>
          </p:cNvCxnSpPr>
          <p:nvPr/>
        </p:nvCxnSpPr>
        <p:spPr>
          <a:xfrm>
            <a:off x="3500430" y="2500306"/>
            <a:ext cx="1065216" cy="1333241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kromde verbindingslijn 34"/>
          <p:cNvCxnSpPr>
            <a:stCxn id="17414" idx="3"/>
            <a:endCxn id="10" idx="1"/>
          </p:cNvCxnSpPr>
          <p:nvPr/>
        </p:nvCxnSpPr>
        <p:spPr>
          <a:xfrm>
            <a:off x="3500430" y="2500306"/>
            <a:ext cx="1065216" cy="166958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kromde verbindingslijn 36"/>
          <p:cNvCxnSpPr>
            <a:stCxn id="17414" idx="3"/>
            <a:endCxn id="30" idx="1"/>
          </p:cNvCxnSpPr>
          <p:nvPr/>
        </p:nvCxnSpPr>
        <p:spPr>
          <a:xfrm flipV="1">
            <a:off x="3500430" y="1524256"/>
            <a:ext cx="1065216" cy="976050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 Box 13"/>
          <p:cNvSpPr txBox="1">
            <a:spLocks noChangeArrowheads="1"/>
          </p:cNvSpPr>
          <p:nvPr/>
        </p:nvSpPr>
        <p:spPr bwMode="auto">
          <a:xfrm>
            <a:off x="2500298" y="2777163"/>
            <a:ext cx="1214446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algn="ctr"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Load</a:t>
            </a:r>
          </a:p>
          <a:p>
            <a:pPr algn="ctr" defTabSz="1828800">
              <a:spcBef>
                <a:spcPct val="50000"/>
              </a:spcBef>
            </a:pPr>
            <a:r>
              <a:rPr lang="en-US" sz="1400" b="1" dirty="0" smtClean="0"/>
              <a:t>Balancer</a:t>
            </a:r>
          </a:p>
          <a:p>
            <a:pPr algn="ctr"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(3</a:t>
            </a:r>
            <a:r>
              <a:rPr lang="en-US" sz="1400" b="1" baseline="30000" dirty="0" smtClean="0">
                <a:solidFill>
                  <a:schemeClr val="tx1"/>
                </a:solidFill>
              </a:rPr>
              <a:t>rd</a:t>
            </a:r>
            <a:r>
              <a:rPr lang="en-US" sz="1400" b="1" dirty="0" smtClean="0">
                <a:solidFill>
                  <a:schemeClr val="tx1"/>
                </a:solidFill>
              </a:rPr>
              <a:t> party)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155" name="Gekromde verbindingslijn 154"/>
          <p:cNvCxnSpPr>
            <a:endCxn id="17" idx="1"/>
          </p:cNvCxnSpPr>
          <p:nvPr/>
        </p:nvCxnSpPr>
        <p:spPr>
          <a:xfrm>
            <a:off x="5143504" y="2786058"/>
            <a:ext cx="1714512" cy="1404679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Gekromde verbindingslijn 155"/>
          <p:cNvCxnSpPr>
            <a:endCxn id="15" idx="1"/>
          </p:cNvCxnSpPr>
          <p:nvPr/>
        </p:nvCxnSpPr>
        <p:spPr>
          <a:xfrm flipV="1">
            <a:off x="5143504" y="1738570"/>
            <a:ext cx="1714512" cy="1047489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Gekromde verbindingslijn 156"/>
          <p:cNvCxnSpPr>
            <a:endCxn id="11" idx="1"/>
          </p:cNvCxnSpPr>
          <p:nvPr/>
        </p:nvCxnSpPr>
        <p:spPr>
          <a:xfrm>
            <a:off x="5143504" y="2786058"/>
            <a:ext cx="1739009" cy="251633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Gekromde verbindingslijn 157"/>
          <p:cNvCxnSpPr>
            <a:stCxn id="30" idx="3"/>
            <a:endCxn id="11" idx="1"/>
          </p:cNvCxnSpPr>
          <p:nvPr/>
        </p:nvCxnSpPr>
        <p:spPr>
          <a:xfrm>
            <a:off x="5286380" y="1524256"/>
            <a:ext cx="1596133" cy="1513435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Gekromde verbindingslijn 158"/>
          <p:cNvCxnSpPr>
            <a:stCxn id="30" idx="3"/>
            <a:endCxn id="17" idx="1"/>
          </p:cNvCxnSpPr>
          <p:nvPr/>
        </p:nvCxnSpPr>
        <p:spPr>
          <a:xfrm>
            <a:off x="5286380" y="1524256"/>
            <a:ext cx="1571636" cy="2666481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Gekromde verbindingslijn 159"/>
          <p:cNvCxnSpPr>
            <a:stCxn id="30" idx="3"/>
            <a:endCxn id="15" idx="1"/>
          </p:cNvCxnSpPr>
          <p:nvPr/>
        </p:nvCxnSpPr>
        <p:spPr>
          <a:xfrm>
            <a:off x="5286380" y="1524256"/>
            <a:ext cx="1571636" cy="214314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 Box 12"/>
          <p:cNvSpPr txBox="1">
            <a:spLocks noChangeArrowheads="1"/>
          </p:cNvSpPr>
          <p:nvPr/>
        </p:nvSpPr>
        <p:spPr bwMode="auto">
          <a:xfrm>
            <a:off x="214282" y="4714884"/>
            <a:ext cx="17145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Remote users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76" name="PIJL-OMLAAG 175"/>
          <p:cNvSpPr/>
          <p:nvPr/>
        </p:nvSpPr>
        <p:spPr>
          <a:xfrm>
            <a:off x="4572000" y="2000240"/>
            <a:ext cx="48463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7" name="PIJL-OMLAAG 176"/>
          <p:cNvSpPr/>
          <p:nvPr/>
        </p:nvSpPr>
        <p:spPr>
          <a:xfrm rot="10800000">
            <a:off x="4572000" y="3143248"/>
            <a:ext cx="484632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6" descr="2 WAN Load Balancer Landatel LB-5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2071678"/>
            <a:ext cx="857256" cy="857256"/>
          </a:xfrm>
          <a:prstGeom prst="rect">
            <a:avLst/>
          </a:prstGeom>
          <a:noFill/>
        </p:spPr>
      </p:pic>
      <p:pic>
        <p:nvPicPr>
          <p:cNvPr id="5" name="Picture 6" descr="2 WAN Load Balancer Landatel LB-5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071678"/>
            <a:ext cx="857256" cy="857256"/>
          </a:xfrm>
          <a:prstGeom prst="rect">
            <a:avLst/>
          </a:prstGeom>
          <a:noFill/>
        </p:spPr>
      </p:pic>
      <p:sp>
        <p:nvSpPr>
          <p:cNvPr id="129" name="Cloud"/>
          <p:cNvSpPr>
            <a:spLocks noChangeAspect="1" noEditPoints="1" noChangeArrowheads="1"/>
          </p:cNvSpPr>
          <p:nvPr/>
        </p:nvSpPr>
        <p:spPr bwMode="auto">
          <a:xfrm>
            <a:off x="2714612" y="928670"/>
            <a:ext cx="1500198" cy="328614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6699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82880" tIns="91440" rIns="182880" bIns="91440"/>
          <a:lstStyle/>
          <a:p>
            <a:pPr defTabSz="1828800"/>
            <a:endParaRPr lang="nl-NL" sz="1400">
              <a:solidFill>
                <a:schemeClr val="tx2"/>
              </a:solidFill>
            </a:endParaRP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en-US" sz="2400" b="1" dirty="0" smtClean="0"/>
              <a:t>Security Server Installation</a:t>
            </a:r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pic>
        <p:nvPicPr>
          <p:cNvPr id="6" name="Picture 10" descr="C:\Users\Eric Sloof\Pictures\Microsoft Mediagalerie\j04100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14282" y="1500174"/>
            <a:ext cx="875185" cy="928694"/>
          </a:xfrm>
          <a:prstGeom prst="rect">
            <a:avLst/>
          </a:prstGeom>
          <a:noFill/>
        </p:spPr>
      </p:pic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3071802" y="2920039"/>
            <a:ext cx="928694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VDM</a:t>
            </a:r>
          </a:p>
          <a:p>
            <a:pPr defTabSz="1828800">
              <a:spcBef>
                <a:spcPct val="50000"/>
              </a:spcBef>
            </a:pPr>
            <a:r>
              <a:rPr lang="en-US" sz="1400" b="1" dirty="0" smtClean="0"/>
              <a:t>DMZ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8" name="Picture 7" descr="C:\Users\Eric Sloof\Pictures\Microsoft Mediagalerie\j0398435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1785926"/>
            <a:ext cx="720734" cy="762543"/>
          </a:xfrm>
          <a:prstGeom prst="rect">
            <a:avLst/>
          </a:prstGeom>
          <a:noFill/>
        </p:spPr>
      </p:pic>
      <p:pic>
        <p:nvPicPr>
          <p:cNvPr id="9" name="Picture 7" descr="ESX desktops pp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82513" y="2571744"/>
            <a:ext cx="689883" cy="931893"/>
          </a:xfrm>
          <a:prstGeom prst="rect">
            <a:avLst/>
          </a:prstGeom>
          <a:noFill/>
          <a:effectLst/>
        </p:spPr>
      </p:pic>
      <p:pic>
        <p:nvPicPr>
          <p:cNvPr id="10" name="Picture 8" descr="C:\Users\Eric Sloof\Pictures\Microsoft Mediagalerie\j040214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2571744"/>
            <a:ext cx="1257588" cy="1000132"/>
          </a:xfrm>
          <a:prstGeom prst="rect">
            <a:avLst/>
          </a:prstGeom>
          <a:noFill/>
        </p:spPr>
      </p:pic>
      <p:pic>
        <p:nvPicPr>
          <p:cNvPr id="11" name="Picture 9" descr="C:\Users\Eric Sloof\Pictures\Microsoft Mediagalerie\j040538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-32" y="3714752"/>
            <a:ext cx="1428760" cy="1071570"/>
          </a:xfrm>
          <a:prstGeom prst="rect">
            <a:avLst/>
          </a:prstGeom>
          <a:noFill/>
        </p:spPr>
      </p:pic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7364436" y="1571612"/>
            <a:ext cx="16430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Virtual Center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13" name="Picture 7" descr="C:\Users\Eric Sloof\Pictures\Microsoft Mediagalerie\j0398435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1357298"/>
            <a:ext cx="720734" cy="762543"/>
          </a:xfrm>
          <a:prstGeom prst="rect">
            <a:avLst/>
          </a:prstGeom>
          <a:noFill/>
        </p:spPr>
      </p:pic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7364436" y="4023779"/>
            <a:ext cx="17795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Active Directory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15" name="Picture 7" descr="C:\Users\Eric Sloof\Pictures\Microsoft Mediagalerie\j0398435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3809465"/>
            <a:ext cx="720734" cy="762543"/>
          </a:xfrm>
          <a:prstGeom prst="rect">
            <a:avLst/>
          </a:prstGeom>
          <a:noFill/>
        </p:spPr>
      </p:pic>
      <p:sp>
        <p:nvSpPr>
          <p:cNvPr id="16" name="Rechthoek 15"/>
          <p:cNvSpPr/>
          <p:nvPr/>
        </p:nvSpPr>
        <p:spPr>
          <a:xfrm>
            <a:off x="7643834" y="2762904"/>
            <a:ext cx="1500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828800">
              <a:spcBef>
                <a:spcPct val="50000"/>
              </a:spcBef>
            </a:pPr>
            <a:r>
              <a:rPr lang="en-US" sz="1400" b="1" dirty="0" smtClean="0">
                <a:solidFill>
                  <a:srgbClr val="000000"/>
                </a:solidFill>
              </a:rPr>
              <a:t>ESX Servers</a:t>
            </a:r>
          </a:p>
          <a:p>
            <a:pPr lvl="0" defTabSz="1828800">
              <a:spcBef>
                <a:spcPct val="50000"/>
              </a:spcBef>
            </a:pPr>
            <a:r>
              <a:rPr lang="en-US" sz="1200" b="1" dirty="0" smtClean="0">
                <a:solidFill>
                  <a:srgbClr val="000000"/>
                </a:solidFill>
              </a:rPr>
              <a:t>(Virtual Desktops)</a:t>
            </a:r>
            <a:endParaRPr lang="en-US" sz="1200" b="1" dirty="0">
              <a:solidFill>
                <a:srgbClr val="000000"/>
              </a:solidFill>
            </a:endParaRPr>
          </a:p>
        </p:txBody>
      </p:sp>
      <p:pic>
        <p:nvPicPr>
          <p:cNvPr id="17" name="Picture 3" descr="F:\Image\vdm_48x48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86116" y="2634287"/>
            <a:ext cx="357190" cy="357190"/>
          </a:xfrm>
          <a:prstGeom prst="rect">
            <a:avLst/>
          </a:prstGeom>
          <a:noFill/>
        </p:spPr>
      </p:pic>
      <p:cxnSp>
        <p:nvCxnSpPr>
          <p:cNvPr id="19" name="Gekromde verbindingslijn 18"/>
          <p:cNvCxnSpPr>
            <a:stCxn id="10" idx="3"/>
            <a:endCxn id="5" idx="1"/>
          </p:cNvCxnSpPr>
          <p:nvPr/>
        </p:nvCxnSpPr>
        <p:spPr>
          <a:xfrm flipV="1">
            <a:off x="1400432" y="2500306"/>
            <a:ext cx="456924" cy="571504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kromde verbindingslijn 19"/>
          <p:cNvCxnSpPr>
            <a:stCxn id="11" idx="1"/>
            <a:endCxn id="5" idx="1"/>
          </p:cNvCxnSpPr>
          <p:nvPr/>
        </p:nvCxnSpPr>
        <p:spPr>
          <a:xfrm flipV="1">
            <a:off x="1428728" y="2500306"/>
            <a:ext cx="428628" cy="1750231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kromde verbindingslijn 21"/>
          <p:cNvCxnSpPr>
            <a:stCxn id="6" idx="1"/>
            <a:endCxn id="5" idx="1"/>
          </p:cNvCxnSpPr>
          <p:nvPr/>
        </p:nvCxnSpPr>
        <p:spPr>
          <a:xfrm>
            <a:off x="1089467" y="1964521"/>
            <a:ext cx="767889" cy="535785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Box 13"/>
          <p:cNvSpPr txBox="1">
            <a:spLocks noChangeArrowheads="1"/>
          </p:cNvSpPr>
          <p:nvPr/>
        </p:nvSpPr>
        <p:spPr bwMode="auto">
          <a:xfrm>
            <a:off x="1643042" y="2671700"/>
            <a:ext cx="121444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algn="ctr"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Firewall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35" name="Gekromde verbindingslijn 34"/>
          <p:cNvCxnSpPr>
            <a:stCxn id="54" idx="3"/>
            <a:endCxn id="13" idx="1"/>
          </p:cNvCxnSpPr>
          <p:nvPr/>
        </p:nvCxnSpPr>
        <p:spPr>
          <a:xfrm flipV="1">
            <a:off x="6292866" y="1738570"/>
            <a:ext cx="565150" cy="428628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214282" y="4714884"/>
            <a:ext cx="17145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Remote users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54" name="Picture 7" descr="C:\Users\Eric Sloof\Pictures\Microsoft Mediagalerie\j0398435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1785926"/>
            <a:ext cx="720734" cy="762543"/>
          </a:xfrm>
          <a:prstGeom prst="rect">
            <a:avLst/>
          </a:prstGeom>
          <a:noFill/>
        </p:spPr>
      </p:pic>
      <p:cxnSp>
        <p:nvCxnSpPr>
          <p:cNvPr id="56" name="Gekromde verbindingslijn 55"/>
          <p:cNvCxnSpPr>
            <a:stCxn id="53" idx="3"/>
            <a:endCxn id="54" idx="1"/>
          </p:cNvCxnSpPr>
          <p:nvPr/>
        </p:nvCxnSpPr>
        <p:spPr>
          <a:xfrm flipV="1">
            <a:off x="5143504" y="2167198"/>
            <a:ext cx="428628" cy="333108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 Box 13"/>
          <p:cNvSpPr txBox="1">
            <a:spLocks noChangeArrowheads="1"/>
          </p:cNvSpPr>
          <p:nvPr/>
        </p:nvSpPr>
        <p:spPr bwMode="auto">
          <a:xfrm>
            <a:off x="4143372" y="2671700"/>
            <a:ext cx="121444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algn="ctr"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Firewall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103" name="Gekromde verbindingslijn 102"/>
          <p:cNvCxnSpPr>
            <a:stCxn id="54" idx="3"/>
            <a:endCxn id="15" idx="1"/>
          </p:cNvCxnSpPr>
          <p:nvPr/>
        </p:nvCxnSpPr>
        <p:spPr>
          <a:xfrm>
            <a:off x="6292866" y="2167198"/>
            <a:ext cx="565150" cy="2023539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Gekromde verbindingslijn 105"/>
          <p:cNvCxnSpPr>
            <a:stCxn id="54" idx="3"/>
            <a:endCxn id="9" idx="1"/>
          </p:cNvCxnSpPr>
          <p:nvPr/>
        </p:nvCxnSpPr>
        <p:spPr>
          <a:xfrm>
            <a:off x="6292866" y="2167198"/>
            <a:ext cx="589647" cy="870493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 Box 13"/>
          <p:cNvSpPr txBox="1">
            <a:spLocks noChangeArrowheads="1"/>
          </p:cNvSpPr>
          <p:nvPr/>
        </p:nvSpPr>
        <p:spPr bwMode="auto">
          <a:xfrm>
            <a:off x="5429256" y="2957452"/>
            <a:ext cx="9286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VDM 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128" name="Picture 3" descr="F:\Image\vdm_48x48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43570" y="2671700"/>
            <a:ext cx="357190" cy="35719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en-GB" sz="2400" b="1" dirty="0" smtClean="0"/>
              <a:t> Step 2 : Installing the VDM Agent</a:t>
            </a:r>
            <a:endParaRPr lang="en-GB" sz="2400" b="1" dirty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325438" y="2000803"/>
            <a:ext cx="8423275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400" dirty="0" smtClean="0"/>
              <a:t>The agent provides in single sign on, it also routes USB devices, session detection and reporting to the VDM server. The installation of the agent is simple, just hit </a:t>
            </a:r>
            <a:r>
              <a:rPr lang="en-GB" sz="2400" dirty="0" smtClean="0"/>
              <a:t>“Next”, “Next” en “Finish” . You can install the agent on the following operating systems.</a:t>
            </a:r>
          </a:p>
          <a:p>
            <a:endParaRPr lang="en-GB" sz="2400" b="1" dirty="0" smtClean="0"/>
          </a:p>
          <a:p>
            <a:endParaRPr lang="nl-NL" sz="2400" b="1" dirty="0" smtClean="0"/>
          </a:p>
          <a:p>
            <a:endParaRPr lang="en-US" sz="2400" b="1" dirty="0" smtClean="0"/>
          </a:p>
          <a:p>
            <a:r>
              <a:rPr lang="en-US" sz="2400" b="1" dirty="0" smtClean="0"/>
              <a:t>Virtual Desktop OS</a:t>
            </a:r>
            <a:br>
              <a:rPr lang="en-US" sz="2400" b="1" dirty="0" smtClean="0"/>
            </a:br>
            <a:endParaRPr lang="en-US" sz="2400" b="1" dirty="0" smtClean="0"/>
          </a:p>
          <a:p>
            <a:r>
              <a:rPr lang="en-US" sz="2400" dirty="0" smtClean="0">
                <a:solidFill>
                  <a:schemeClr val="accent1"/>
                </a:solidFill>
              </a:rPr>
              <a:t>􀂄 Windows XP Professional, SP2 (32‐bit)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􀂄 Windows Vista (32‐bit)</a:t>
            </a:r>
          </a:p>
          <a:p>
            <a:endParaRPr lang="en-US" sz="2400" dirty="0" smtClean="0"/>
          </a:p>
          <a:p>
            <a:r>
              <a:rPr lang="nl-NL" sz="2400" b="1" dirty="0" smtClean="0"/>
              <a:t/>
            </a:r>
            <a:br>
              <a:rPr lang="nl-NL" sz="2400" b="1" dirty="0" smtClean="0"/>
            </a:br>
            <a:endParaRPr lang="en-US" sz="2400" dirty="0" smtClean="0"/>
          </a:p>
        </p:txBody>
      </p:sp>
      <p:pic>
        <p:nvPicPr>
          <p:cNvPr id="9" name="Picture 7" descr="ESX desktops pp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000108"/>
            <a:ext cx="689883" cy="931893"/>
          </a:xfrm>
          <a:prstGeom prst="rect">
            <a:avLst/>
          </a:prstGeom>
          <a:noFill/>
          <a:effectLst/>
        </p:spPr>
      </p:pic>
      <p:sp>
        <p:nvSpPr>
          <p:cNvPr id="10" name="Rechthoek 9"/>
          <p:cNvSpPr/>
          <p:nvPr/>
        </p:nvSpPr>
        <p:spPr>
          <a:xfrm>
            <a:off x="3333057" y="1191268"/>
            <a:ext cx="1500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828800">
              <a:spcBef>
                <a:spcPct val="50000"/>
              </a:spcBef>
            </a:pPr>
            <a:r>
              <a:rPr lang="en-US" sz="1400" b="1" dirty="0" smtClean="0">
                <a:solidFill>
                  <a:srgbClr val="000000"/>
                </a:solidFill>
              </a:rPr>
              <a:t>ESX Servers</a:t>
            </a:r>
          </a:p>
          <a:p>
            <a:pPr lvl="0" defTabSz="1828800">
              <a:spcBef>
                <a:spcPct val="50000"/>
              </a:spcBef>
            </a:pPr>
            <a:r>
              <a:rPr lang="en-US" sz="1200" b="1" dirty="0" smtClean="0">
                <a:solidFill>
                  <a:srgbClr val="000000"/>
                </a:solidFill>
              </a:rPr>
              <a:t>(Virtual Desktops)</a:t>
            </a:r>
            <a:endParaRPr lang="en-US" sz="1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en-GB" sz="2400" b="1" dirty="0" smtClean="0"/>
              <a:t>Step 3 : Installing VDM Client</a:t>
            </a:r>
            <a:endParaRPr lang="en-GB" sz="2400" b="1" dirty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285720" y="2097937"/>
            <a:ext cx="84232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400" dirty="0" smtClean="0"/>
              <a:t>On the following operating systems you can install the VDM Client. Installation is simple just hit “</a:t>
            </a:r>
            <a:r>
              <a:rPr lang="en-GB" sz="2400" dirty="0" err="1" smtClean="0"/>
              <a:t>Next”,“Next</a:t>
            </a:r>
            <a:r>
              <a:rPr lang="en-GB" sz="2400" dirty="0" smtClean="0"/>
              <a:t>” and “Finish”.</a:t>
            </a:r>
            <a:endParaRPr lang="en-GB" sz="2400" dirty="0" smtClean="0"/>
          </a:p>
        </p:txBody>
      </p:sp>
      <p:pic>
        <p:nvPicPr>
          <p:cNvPr id="5" name="Picture 10" descr="C:\Users\Eric Sloof\Pictures\Microsoft Mediagalerie\j04100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357422" y="928670"/>
            <a:ext cx="875185" cy="928694"/>
          </a:xfrm>
          <a:prstGeom prst="rect">
            <a:avLst/>
          </a:prstGeom>
          <a:noFill/>
        </p:spPr>
      </p:pic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286116" y="1142984"/>
            <a:ext cx="142875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Clients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214282" y="3429000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􀂄 Windows 2000 Professional, SP4</a:t>
            </a:r>
          </a:p>
          <a:p>
            <a:r>
              <a:rPr lang="en-US" dirty="0" smtClean="0"/>
              <a:t>􀂄 Windows XP Professional, SP1, SP2</a:t>
            </a:r>
          </a:p>
          <a:p>
            <a:r>
              <a:rPr lang="en-US" dirty="0" smtClean="0"/>
              <a:t>􀂄 Windows XP Home, SP2</a:t>
            </a:r>
          </a:p>
          <a:p>
            <a:r>
              <a:rPr lang="nl-NL" dirty="0" smtClean="0"/>
              <a:t>􀂄 Windows Vista Home</a:t>
            </a:r>
          </a:p>
          <a:p>
            <a:r>
              <a:rPr lang="en-US" dirty="0" smtClean="0"/>
              <a:t>􀂄 Windows Vista Home Premium</a:t>
            </a:r>
          </a:p>
          <a:p>
            <a:r>
              <a:rPr lang="nl-NL" dirty="0" smtClean="0"/>
              <a:t>􀂄 Windows Vista Business</a:t>
            </a:r>
          </a:p>
          <a:p>
            <a:r>
              <a:rPr lang="nl-NL" dirty="0" smtClean="0"/>
              <a:t>􀂄 Windows Vista </a:t>
            </a:r>
            <a:r>
              <a:rPr lang="nl-NL" dirty="0" err="1" smtClean="0"/>
              <a:t>Ultimate</a:t>
            </a:r>
            <a:endParaRPr lang="nl-NL" dirty="0" smtClean="0"/>
          </a:p>
          <a:p>
            <a:r>
              <a:rPr lang="nl-NL" dirty="0" smtClean="0"/>
              <a:t>􀂄 RHEL 4.0, Update 4</a:t>
            </a:r>
          </a:p>
        </p:txBody>
      </p:sp>
      <p:sp>
        <p:nvSpPr>
          <p:cNvPr id="8" name="Rechthoek 7"/>
          <p:cNvSpPr/>
          <p:nvPr/>
        </p:nvSpPr>
        <p:spPr>
          <a:xfrm>
            <a:off x="5072066" y="3429000"/>
            <a:ext cx="35004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􀂄 SLES 10</a:t>
            </a:r>
          </a:p>
          <a:p>
            <a:r>
              <a:rPr lang="nl-NL" dirty="0" smtClean="0"/>
              <a:t>􀂄 </a:t>
            </a:r>
            <a:r>
              <a:rPr lang="nl-NL" dirty="0" err="1" smtClean="0"/>
              <a:t>Ubuntu</a:t>
            </a:r>
            <a:r>
              <a:rPr lang="nl-NL" dirty="0" smtClean="0"/>
              <a:t> 7.04</a:t>
            </a:r>
          </a:p>
          <a:p>
            <a:r>
              <a:rPr lang="pt-BR" dirty="0" smtClean="0"/>
              <a:t>􀂄 Mac OS/X Panther (10.3)</a:t>
            </a:r>
          </a:p>
          <a:p>
            <a:r>
              <a:rPr lang="nl-NL" dirty="0" smtClean="0"/>
              <a:t>􀂄 Mac OS/X </a:t>
            </a:r>
            <a:r>
              <a:rPr lang="nl-NL" dirty="0" err="1" smtClean="0"/>
              <a:t>Tiger</a:t>
            </a:r>
            <a:r>
              <a:rPr lang="nl-NL" dirty="0" smtClean="0"/>
              <a:t> (10.4)</a:t>
            </a:r>
          </a:p>
          <a:p>
            <a:r>
              <a:rPr lang="pt-BR" dirty="0" smtClean="0"/>
              <a:t>􀂄 Mac OS/X Leopard (10.5))</a:t>
            </a:r>
          </a:p>
          <a:p>
            <a:r>
              <a:rPr lang="en-US" dirty="0" smtClean="0"/>
              <a:t>􀂄 Wyse S10 VDI Edition</a:t>
            </a:r>
          </a:p>
          <a:p>
            <a:r>
              <a:rPr lang="nl-NL" dirty="0" smtClean="0"/>
              <a:t>􀂄 </a:t>
            </a:r>
            <a:r>
              <a:rPr lang="nl-NL" dirty="0" err="1" smtClean="0"/>
              <a:t>Wyse</a:t>
            </a:r>
            <a:r>
              <a:rPr lang="nl-NL" dirty="0" smtClean="0"/>
              <a:t> V10L</a:t>
            </a:r>
          </a:p>
          <a:p>
            <a:r>
              <a:rPr lang="nl-NL" dirty="0" smtClean="0"/>
              <a:t>􀂄 </a:t>
            </a:r>
            <a:r>
              <a:rPr lang="nl-NL" dirty="0" err="1" smtClean="0"/>
              <a:t>Wyse</a:t>
            </a:r>
            <a:r>
              <a:rPr lang="nl-NL" dirty="0" smtClean="0"/>
              <a:t> V90L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en-GB" sz="2400" b="1" dirty="0" smtClean="0"/>
              <a:t>Step 3 : Installing the VDM Client</a:t>
            </a:r>
            <a:endParaRPr lang="en-GB" sz="2400" b="1" dirty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214282" y="1000108"/>
            <a:ext cx="87154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400" dirty="0" smtClean="0"/>
              <a:t>You can use an Internet Explorer to log on to the remote desktop.</a:t>
            </a:r>
            <a:endParaRPr lang="en-GB" sz="24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214422"/>
            <a:ext cx="6221899" cy="52149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nl-NL" sz="2400" b="1" dirty="0" smtClean="0"/>
              <a:t> </a:t>
            </a:r>
            <a:r>
              <a:rPr lang="en-GB" sz="2400" b="1" dirty="0" smtClean="0"/>
              <a:t>Step 4 : Configuring VDM Connection Server</a:t>
            </a:r>
            <a:endParaRPr lang="en-GB" sz="2400" b="1" dirty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325438" y="2000240"/>
            <a:ext cx="84232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400" dirty="0" smtClean="0"/>
              <a:t>To configure VDM Connection Server you must use Internet Explorer.</a:t>
            </a:r>
          </a:p>
          <a:p>
            <a:endParaRPr lang="nl-NL" sz="2400" dirty="0" smtClean="0"/>
          </a:p>
          <a:p>
            <a:r>
              <a:rPr lang="nl-NL" sz="2400" dirty="0" smtClean="0">
                <a:hlinkClick r:id="rId2"/>
              </a:rPr>
              <a:t>https://vdmserver/admin</a:t>
            </a:r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3143240" y="1000108"/>
            <a:ext cx="15101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VDM Connection Server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6" name="Picture 7" descr="C:\Users\Eric Sloof\Pictures\Microsoft Mediagalerie\j0398435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1071546"/>
            <a:ext cx="720734" cy="762543"/>
          </a:xfrm>
          <a:prstGeom prst="rect">
            <a:avLst/>
          </a:prstGeom>
          <a:noFill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2857496"/>
            <a:ext cx="3929090" cy="377033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en-GB" sz="2400" b="1" dirty="0" smtClean="0"/>
              <a:t>Step 4 : Configuring VDM Connection Server</a:t>
            </a:r>
            <a:endParaRPr lang="en-GB" sz="2400" b="1" dirty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8401" y="285729"/>
            <a:ext cx="6999747" cy="59507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en-GB" sz="2400" b="1" dirty="0" smtClean="0"/>
              <a:t>Step 4 : Configuring VDM Connection Server</a:t>
            </a:r>
            <a:endParaRPr lang="en-GB" sz="2400" b="1" dirty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790841"/>
            <a:ext cx="6705600" cy="29241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25438" y="1000108"/>
            <a:ext cx="842327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400" dirty="0" smtClean="0"/>
              <a:t>When you add a desktop you can choose out of three types: an </a:t>
            </a:r>
            <a:r>
              <a:rPr lang="en-GB" sz="2400" b="1" dirty="0" smtClean="0"/>
              <a:t>individual desktop</a:t>
            </a:r>
            <a:r>
              <a:rPr lang="en-GB" sz="2400" dirty="0" smtClean="0"/>
              <a:t>, an </a:t>
            </a:r>
            <a:r>
              <a:rPr lang="en-GB" sz="2400" b="1" dirty="0" smtClean="0"/>
              <a:t>persistent desktop pool </a:t>
            </a:r>
            <a:r>
              <a:rPr lang="en-GB" sz="2400" dirty="0" smtClean="0"/>
              <a:t>or an </a:t>
            </a:r>
            <a:r>
              <a:rPr lang="en-GB" sz="2400" b="1" dirty="0" smtClean="0"/>
              <a:t>non persistent desktop </a:t>
            </a:r>
            <a:r>
              <a:rPr lang="en-GB" sz="2400" dirty="0" smtClean="0"/>
              <a:t>pool.</a:t>
            </a:r>
          </a:p>
          <a:p>
            <a:endParaRPr lang="nl-NL" sz="2400" dirty="0" smtClean="0"/>
          </a:p>
          <a:p>
            <a:endParaRPr lang="nl-NL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en-GB" sz="2400" b="1" dirty="0" smtClean="0"/>
              <a:t>Individual desktop</a:t>
            </a:r>
            <a:endParaRPr lang="en-GB" sz="2400" b="1" dirty="0" smtClean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1000100" y="5286388"/>
            <a:ext cx="17145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Remote users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10" name="Picture 7" descr="ESX desktops pp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142984"/>
            <a:ext cx="2286016" cy="3087947"/>
          </a:xfrm>
          <a:prstGeom prst="rect">
            <a:avLst/>
          </a:prstGeom>
          <a:noFill/>
          <a:effectLst/>
        </p:spPr>
      </p:pic>
      <p:sp>
        <p:nvSpPr>
          <p:cNvPr id="21" name="Rechthoek 20"/>
          <p:cNvSpPr/>
          <p:nvPr/>
        </p:nvSpPr>
        <p:spPr>
          <a:xfrm>
            <a:off x="4857752" y="5000636"/>
            <a:ext cx="1500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828800">
              <a:spcBef>
                <a:spcPct val="50000"/>
              </a:spcBef>
            </a:pPr>
            <a:r>
              <a:rPr lang="en-US" sz="1400" b="1" dirty="0" smtClean="0">
                <a:solidFill>
                  <a:srgbClr val="000000"/>
                </a:solidFill>
              </a:rPr>
              <a:t>ESX Server</a:t>
            </a:r>
          </a:p>
          <a:p>
            <a:pPr lvl="0" algn="ctr" defTabSz="1828800">
              <a:spcBef>
                <a:spcPct val="50000"/>
              </a:spcBef>
            </a:pPr>
            <a:r>
              <a:rPr lang="en-US" sz="1200" b="1" dirty="0" smtClean="0">
                <a:solidFill>
                  <a:srgbClr val="000000"/>
                </a:solidFill>
              </a:rPr>
              <a:t>(Virtual Desktops)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29" name="Gekromde verbindingslijn 28"/>
          <p:cNvCxnSpPr/>
          <p:nvPr/>
        </p:nvCxnSpPr>
        <p:spPr>
          <a:xfrm flipV="1">
            <a:off x="1543308" y="2000240"/>
            <a:ext cx="4100262" cy="285752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kromde verbindingslijn 29"/>
          <p:cNvCxnSpPr/>
          <p:nvPr/>
        </p:nvCxnSpPr>
        <p:spPr>
          <a:xfrm flipV="1">
            <a:off x="1428760" y="2285992"/>
            <a:ext cx="4643438" cy="1035851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kromde verbindingslijn 34"/>
          <p:cNvCxnSpPr/>
          <p:nvPr/>
        </p:nvCxnSpPr>
        <p:spPr>
          <a:xfrm>
            <a:off x="1071538" y="1214422"/>
            <a:ext cx="4071966" cy="500066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8" descr="C:\Users\Eric Sloof\Pictures\Microsoft Mediagalerie\j04021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714356"/>
            <a:ext cx="1257588" cy="1000132"/>
          </a:xfrm>
          <a:prstGeom prst="rect">
            <a:avLst/>
          </a:prstGeom>
          <a:noFill/>
        </p:spPr>
      </p:pic>
      <p:pic>
        <p:nvPicPr>
          <p:cNvPr id="68" name="Picture 9" descr="C:\Users\Eric Sloof\Pictures\Microsoft Mediagalerie\j040538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42844" y="1714488"/>
            <a:ext cx="1428760" cy="1071570"/>
          </a:xfrm>
          <a:prstGeom prst="rect">
            <a:avLst/>
          </a:prstGeom>
          <a:noFill/>
        </p:spPr>
      </p:pic>
      <p:pic>
        <p:nvPicPr>
          <p:cNvPr id="69" name="Picture 10" descr="C:\Users\Eric Sloof\Pictures\Microsoft Mediagalerie\j041008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28596" y="2857496"/>
            <a:ext cx="875185" cy="92869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nl-NL" sz="2400" b="1" dirty="0" smtClean="0"/>
              <a:t>Desktop pool - persistent</a:t>
            </a:r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1000100" y="5286388"/>
            <a:ext cx="17145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Remote users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10" name="Picture 7" descr="ESX desktops pp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142984"/>
            <a:ext cx="2286016" cy="3087947"/>
          </a:xfrm>
          <a:prstGeom prst="rect">
            <a:avLst/>
          </a:prstGeom>
          <a:noFill/>
          <a:effectLst/>
        </p:spPr>
      </p:pic>
      <p:sp>
        <p:nvSpPr>
          <p:cNvPr id="21" name="Rechthoek 20"/>
          <p:cNvSpPr/>
          <p:nvPr/>
        </p:nvSpPr>
        <p:spPr>
          <a:xfrm>
            <a:off x="4857752" y="5000636"/>
            <a:ext cx="1500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828800">
              <a:spcBef>
                <a:spcPct val="50000"/>
              </a:spcBef>
            </a:pPr>
            <a:r>
              <a:rPr lang="en-US" sz="1400" b="1" dirty="0" smtClean="0">
                <a:solidFill>
                  <a:srgbClr val="000000"/>
                </a:solidFill>
              </a:rPr>
              <a:t>ESX Server</a:t>
            </a:r>
          </a:p>
          <a:p>
            <a:pPr lvl="0" algn="ctr" defTabSz="1828800">
              <a:spcBef>
                <a:spcPct val="50000"/>
              </a:spcBef>
            </a:pPr>
            <a:r>
              <a:rPr lang="en-US" sz="1200" b="1" dirty="0" smtClean="0">
                <a:solidFill>
                  <a:srgbClr val="000000"/>
                </a:solidFill>
              </a:rPr>
              <a:t>(Virtual Desktops)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29" name="Gekromde verbindingslijn 28"/>
          <p:cNvCxnSpPr/>
          <p:nvPr/>
        </p:nvCxnSpPr>
        <p:spPr>
          <a:xfrm flipV="1">
            <a:off x="1543308" y="2000240"/>
            <a:ext cx="4100262" cy="285752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kromde verbindingslijn 29"/>
          <p:cNvCxnSpPr/>
          <p:nvPr/>
        </p:nvCxnSpPr>
        <p:spPr>
          <a:xfrm flipV="1">
            <a:off x="1428760" y="2285992"/>
            <a:ext cx="4643438" cy="1035851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kromde verbindingslijn 34"/>
          <p:cNvCxnSpPr/>
          <p:nvPr/>
        </p:nvCxnSpPr>
        <p:spPr>
          <a:xfrm>
            <a:off x="1071538" y="1214422"/>
            <a:ext cx="4071966" cy="500066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2214554"/>
            <a:ext cx="838200" cy="7524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2571744"/>
            <a:ext cx="838200" cy="7524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2928934"/>
            <a:ext cx="838200" cy="7524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52" name="Gekromde verbindingslijn 51"/>
          <p:cNvCxnSpPr>
            <a:endCxn id="40" idx="3"/>
          </p:cNvCxnSpPr>
          <p:nvPr/>
        </p:nvCxnSpPr>
        <p:spPr>
          <a:xfrm flipV="1">
            <a:off x="2786050" y="3214022"/>
            <a:ext cx="4623346" cy="1072234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6" name="Gekromde verbindingslijn 51"/>
          <p:cNvCxnSpPr>
            <a:endCxn id="41" idx="3"/>
          </p:cNvCxnSpPr>
          <p:nvPr/>
        </p:nvCxnSpPr>
        <p:spPr>
          <a:xfrm flipV="1">
            <a:off x="2786050" y="3571212"/>
            <a:ext cx="5194850" cy="715044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2" name="Gekromde verbindingslijn 51"/>
          <p:cNvCxnSpPr>
            <a:endCxn id="36867" idx="4"/>
          </p:cNvCxnSpPr>
          <p:nvPr/>
        </p:nvCxnSpPr>
        <p:spPr>
          <a:xfrm flipV="1">
            <a:off x="2857488" y="2967029"/>
            <a:ext cx="4276752" cy="1319227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67" name="Picture 8" descr="C:\Users\Eric Sloof\Pictures\Microsoft Mediagalerie\j04021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714356"/>
            <a:ext cx="1257588" cy="1000132"/>
          </a:xfrm>
          <a:prstGeom prst="rect">
            <a:avLst/>
          </a:prstGeom>
          <a:noFill/>
        </p:spPr>
      </p:pic>
      <p:pic>
        <p:nvPicPr>
          <p:cNvPr id="68" name="Picture 9" descr="C:\Users\Eric Sloof\Pictures\Microsoft Mediagalerie\j040538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142844" y="1714488"/>
            <a:ext cx="1428760" cy="1071570"/>
          </a:xfrm>
          <a:prstGeom prst="rect">
            <a:avLst/>
          </a:prstGeom>
          <a:noFill/>
        </p:spPr>
      </p:pic>
      <p:pic>
        <p:nvPicPr>
          <p:cNvPr id="69" name="Picture 10" descr="C:\Users\Eric Sloof\Pictures\Microsoft Mediagalerie\j041008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428596" y="2857496"/>
            <a:ext cx="875185" cy="928694"/>
          </a:xfrm>
          <a:prstGeom prst="rect">
            <a:avLst/>
          </a:prstGeom>
          <a:noFill/>
        </p:spPr>
      </p:pic>
      <p:pic>
        <p:nvPicPr>
          <p:cNvPr id="71" name="Picture 10" descr="C:\Users\Eric Sloof\Pictures\Microsoft Mediagalerie\j041008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857224" y="3929066"/>
            <a:ext cx="875185" cy="928694"/>
          </a:xfrm>
          <a:prstGeom prst="rect">
            <a:avLst/>
          </a:prstGeom>
          <a:noFill/>
        </p:spPr>
      </p:pic>
      <p:pic>
        <p:nvPicPr>
          <p:cNvPr id="72" name="Picture 10" descr="C:\Users\Eric Sloof\Pictures\Microsoft Mediagalerie\j041008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0" y="3929066"/>
            <a:ext cx="875185" cy="928694"/>
          </a:xfrm>
          <a:prstGeom prst="rect">
            <a:avLst/>
          </a:prstGeom>
          <a:noFill/>
        </p:spPr>
      </p:pic>
      <p:pic>
        <p:nvPicPr>
          <p:cNvPr id="74" name="Picture 10" descr="C:\Users\Eric Sloof\Pictures\Microsoft Mediagalerie\j041008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1714480" y="3929066"/>
            <a:ext cx="875185" cy="92869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9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16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19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22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27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29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25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en-GB" sz="2400" b="1" dirty="0" smtClean="0"/>
              <a:t>Introduction + Agenda</a:t>
            </a:r>
            <a:endParaRPr lang="en-GB" sz="2400" b="1" dirty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pic>
        <p:nvPicPr>
          <p:cNvPr id="5" name="Afbeelding 4" descr="welcome_W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000108"/>
            <a:ext cx="7643866" cy="48116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3286116" y="1000108"/>
            <a:ext cx="507209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/>
            <a:endParaRPr lang="nl-NL" sz="2400" dirty="0" smtClean="0"/>
          </a:p>
          <a:p>
            <a:pPr marL="342900" indent="-342900"/>
            <a:r>
              <a:rPr lang="nl-NL" sz="2400" dirty="0" smtClean="0"/>
              <a:t>Eric Sloof </a:t>
            </a:r>
            <a:br>
              <a:rPr lang="nl-NL" sz="2400" dirty="0" smtClean="0"/>
            </a:br>
            <a:endParaRPr lang="nl-NL" sz="2400" dirty="0" smtClean="0"/>
          </a:p>
          <a:p>
            <a:pPr marL="342900" indent="-342900"/>
            <a:r>
              <a:rPr lang="en-US" sz="2400" dirty="0" smtClean="0"/>
              <a:t>VMware Certified Instructor</a:t>
            </a:r>
            <a:br>
              <a:rPr lang="en-US" sz="2400" dirty="0" smtClean="0"/>
            </a:br>
            <a:endParaRPr lang="en-US" sz="2400" dirty="0" smtClean="0"/>
          </a:p>
          <a:p>
            <a:pPr marL="342900" indent="-342900"/>
            <a:r>
              <a:rPr lang="nl-NL" sz="2400" dirty="0" smtClean="0"/>
              <a:t>Freelance consultant</a:t>
            </a:r>
            <a:br>
              <a:rPr lang="nl-NL" sz="2400" dirty="0" smtClean="0"/>
            </a:br>
            <a:endParaRPr lang="nl-NL" sz="2400" dirty="0" smtClean="0"/>
          </a:p>
          <a:p>
            <a:pPr marL="342900" indent="-342900"/>
            <a:endParaRPr lang="en-GB" sz="2400" dirty="0" smtClean="0"/>
          </a:p>
          <a:p>
            <a:pPr marL="342900" indent="-342900"/>
            <a:endParaRPr lang="nl-NL" sz="2400" dirty="0" smtClean="0"/>
          </a:p>
          <a:p>
            <a:pPr marL="342900" indent="-342900"/>
            <a:r>
              <a:rPr lang="en-US" sz="2400" dirty="0" smtClean="0"/>
              <a:t>Virtual Desktop Infrastructure</a:t>
            </a:r>
          </a:p>
          <a:p>
            <a:pPr marL="342900" indent="-342900"/>
            <a:endParaRPr lang="nl-NL" sz="2400" dirty="0" smtClean="0"/>
          </a:p>
          <a:p>
            <a:pPr marL="342900" indent="-342900"/>
            <a:r>
              <a:rPr lang="en-US" sz="2400" dirty="0" smtClean="0"/>
              <a:t>Install, Configure and Use VDM 2</a:t>
            </a:r>
            <a:r>
              <a:rPr lang="nl-NL" sz="2400" dirty="0" smtClean="0"/>
              <a:t/>
            </a:r>
            <a:br>
              <a:rPr lang="nl-NL" sz="2400" dirty="0" smtClean="0"/>
            </a:br>
            <a:endParaRPr lang="nl-NL" sz="2400" dirty="0" smtClean="0"/>
          </a:p>
          <a:p>
            <a:pPr marL="342900" indent="-342900"/>
            <a:endParaRPr lang="nl-NL" sz="2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nl-NL" sz="2400" b="1" dirty="0" smtClean="0"/>
              <a:t>Desktop pool – non persistent</a:t>
            </a:r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1000100" y="5286388"/>
            <a:ext cx="17145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Remote users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10" name="Picture 7" descr="ESX desktops pp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142984"/>
            <a:ext cx="2286016" cy="3087947"/>
          </a:xfrm>
          <a:prstGeom prst="rect">
            <a:avLst/>
          </a:prstGeom>
          <a:noFill/>
          <a:effectLst/>
        </p:spPr>
      </p:pic>
      <p:sp>
        <p:nvSpPr>
          <p:cNvPr id="21" name="Rechthoek 20"/>
          <p:cNvSpPr/>
          <p:nvPr/>
        </p:nvSpPr>
        <p:spPr>
          <a:xfrm>
            <a:off x="4857752" y="5000636"/>
            <a:ext cx="1500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828800">
              <a:spcBef>
                <a:spcPct val="50000"/>
              </a:spcBef>
            </a:pPr>
            <a:r>
              <a:rPr lang="en-US" sz="1400" b="1" dirty="0" smtClean="0">
                <a:solidFill>
                  <a:srgbClr val="000000"/>
                </a:solidFill>
              </a:rPr>
              <a:t>ESX Server</a:t>
            </a:r>
          </a:p>
          <a:p>
            <a:pPr lvl="0" algn="ctr" defTabSz="1828800">
              <a:spcBef>
                <a:spcPct val="50000"/>
              </a:spcBef>
            </a:pPr>
            <a:r>
              <a:rPr lang="en-US" sz="1200" b="1" dirty="0" smtClean="0">
                <a:solidFill>
                  <a:srgbClr val="000000"/>
                </a:solidFill>
              </a:rPr>
              <a:t>(Virtual Desktops)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29" name="Gekromde verbindingslijn 28"/>
          <p:cNvCxnSpPr/>
          <p:nvPr/>
        </p:nvCxnSpPr>
        <p:spPr>
          <a:xfrm flipV="1">
            <a:off x="1543308" y="2000240"/>
            <a:ext cx="4100262" cy="285752"/>
          </a:xfrm>
          <a:prstGeom prst="curved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Gekromde verbindingslijn 29"/>
          <p:cNvCxnSpPr/>
          <p:nvPr/>
        </p:nvCxnSpPr>
        <p:spPr>
          <a:xfrm flipV="1">
            <a:off x="1428760" y="2285992"/>
            <a:ext cx="4643438" cy="1035851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kromde verbindingslijn 34"/>
          <p:cNvCxnSpPr/>
          <p:nvPr/>
        </p:nvCxnSpPr>
        <p:spPr>
          <a:xfrm>
            <a:off x="1071538" y="1214422"/>
            <a:ext cx="4071966" cy="500066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2214554"/>
            <a:ext cx="838200" cy="7524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44" y="2571744"/>
            <a:ext cx="838200" cy="7524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48" y="2928934"/>
            <a:ext cx="838200" cy="7524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7" name="Picture 8" descr="C:\Users\Eric Sloof\Pictures\Microsoft Mediagalerie\j04021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714356"/>
            <a:ext cx="1257588" cy="1000132"/>
          </a:xfrm>
          <a:prstGeom prst="rect">
            <a:avLst/>
          </a:prstGeom>
          <a:noFill/>
        </p:spPr>
      </p:pic>
      <p:pic>
        <p:nvPicPr>
          <p:cNvPr id="68" name="Picture 9" descr="C:\Users\Eric Sloof\Pictures\Microsoft Mediagalerie\j040538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142844" y="1714488"/>
            <a:ext cx="1428760" cy="1071570"/>
          </a:xfrm>
          <a:prstGeom prst="rect">
            <a:avLst/>
          </a:prstGeom>
          <a:noFill/>
        </p:spPr>
      </p:pic>
      <p:pic>
        <p:nvPicPr>
          <p:cNvPr id="69" name="Picture 10" descr="C:\Users\Eric Sloof\Pictures\Microsoft Mediagalerie\j041008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428596" y="2857496"/>
            <a:ext cx="875185" cy="928694"/>
          </a:xfrm>
          <a:prstGeom prst="rect">
            <a:avLst/>
          </a:prstGeom>
          <a:noFill/>
        </p:spPr>
      </p:pic>
      <p:pic>
        <p:nvPicPr>
          <p:cNvPr id="71" name="Picture 10" descr="C:\Users\Eric Sloof\Pictures\Microsoft Mediagalerie\j041008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857224" y="3929066"/>
            <a:ext cx="875185" cy="928694"/>
          </a:xfrm>
          <a:prstGeom prst="rect">
            <a:avLst/>
          </a:prstGeom>
          <a:noFill/>
        </p:spPr>
      </p:pic>
      <p:pic>
        <p:nvPicPr>
          <p:cNvPr id="72" name="Picture 10" descr="C:\Users\Eric Sloof\Pictures\Microsoft Mediagalerie\j041008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0" y="3929066"/>
            <a:ext cx="875185" cy="928694"/>
          </a:xfrm>
          <a:prstGeom prst="rect">
            <a:avLst/>
          </a:prstGeom>
          <a:noFill/>
        </p:spPr>
      </p:pic>
      <p:pic>
        <p:nvPicPr>
          <p:cNvPr id="74" name="Picture 10" descr="C:\Users\Eric Sloof\Pictures\Microsoft Mediagalerie\j041008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1714480" y="3929066"/>
            <a:ext cx="875185" cy="928694"/>
          </a:xfrm>
          <a:prstGeom prst="rect">
            <a:avLst/>
          </a:prstGeom>
          <a:noFill/>
        </p:spPr>
      </p:pic>
      <p:cxnSp>
        <p:nvCxnSpPr>
          <p:cNvPr id="22" name="Gekromde verbindingslijn 21"/>
          <p:cNvCxnSpPr/>
          <p:nvPr/>
        </p:nvCxnSpPr>
        <p:spPr>
          <a:xfrm flipV="1">
            <a:off x="1428728" y="2071678"/>
            <a:ext cx="4286280" cy="1250166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kromde verbindingslijn 23"/>
          <p:cNvCxnSpPr/>
          <p:nvPr/>
        </p:nvCxnSpPr>
        <p:spPr>
          <a:xfrm flipV="1">
            <a:off x="1500166" y="1785926"/>
            <a:ext cx="3786214" cy="1535918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kromde verbindingslijn 25"/>
          <p:cNvCxnSpPr/>
          <p:nvPr/>
        </p:nvCxnSpPr>
        <p:spPr>
          <a:xfrm>
            <a:off x="1714480" y="1214422"/>
            <a:ext cx="5643602" cy="2071702"/>
          </a:xfrm>
          <a:prstGeom prst="curved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Gekromde verbindingslijn 31"/>
          <p:cNvCxnSpPr/>
          <p:nvPr/>
        </p:nvCxnSpPr>
        <p:spPr>
          <a:xfrm flipV="1">
            <a:off x="2714612" y="3500438"/>
            <a:ext cx="5143536" cy="964414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kromde verbindingslijn 33"/>
          <p:cNvCxnSpPr/>
          <p:nvPr/>
        </p:nvCxnSpPr>
        <p:spPr>
          <a:xfrm flipV="1">
            <a:off x="2786050" y="2357430"/>
            <a:ext cx="3357586" cy="2107422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000"/>
                            </p:stCondLst>
                            <p:childTnLst>
                              <p:par>
                                <p:cTn id="66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4000"/>
                            </p:stCondLst>
                            <p:childTnLst>
                              <p:par>
                                <p:cTn id="8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en-GB" sz="2400" b="1" dirty="0" smtClean="0"/>
              <a:t>Creating a persistent desktop pool</a:t>
            </a:r>
            <a:endParaRPr lang="en-GB" sz="2400" b="1" dirty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000108"/>
            <a:ext cx="6643734" cy="55685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en-GB" sz="2400" b="1" dirty="0" smtClean="0"/>
              <a:t>Entitle a desktop</a:t>
            </a:r>
            <a:endParaRPr lang="en-GB" sz="2400" b="1" dirty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857496"/>
            <a:ext cx="7038975" cy="1905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25438" y="1000108"/>
            <a:ext cx="84232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400" dirty="0" smtClean="0"/>
              <a:t>When you want to give a desktop to a user or group of users, you have to entitle this desktop.</a:t>
            </a:r>
          </a:p>
          <a:p>
            <a:endParaRPr lang="nl-NL" sz="2400" dirty="0" smtClean="0"/>
          </a:p>
          <a:p>
            <a:endParaRPr lang="nl-NL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nl-NL" sz="2400" b="1" dirty="0" smtClean="0"/>
              <a:t>The </a:t>
            </a:r>
            <a:r>
              <a:rPr lang="nl-NL" sz="2400" b="1" dirty="0" smtClean="0"/>
              <a:t>desktop pool in </a:t>
            </a:r>
            <a:r>
              <a:rPr lang="nl-NL" sz="2400" b="1" dirty="0" smtClean="0"/>
              <a:t>the </a:t>
            </a:r>
            <a:r>
              <a:rPr lang="nl-NL" sz="2400" b="1" dirty="0" smtClean="0"/>
              <a:t>VI </a:t>
            </a:r>
            <a:r>
              <a:rPr lang="en-US" sz="2400" b="1" dirty="0" smtClean="0"/>
              <a:t>client</a:t>
            </a:r>
            <a:endParaRPr lang="en-US" sz="2400" b="1" dirty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285875"/>
            <a:ext cx="91440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en-GB" sz="2400" b="1" dirty="0" smtClean="0"/>
              <a:t>The use of USB devices </a:t>
            </a:r>
            <a:endParaRPr lang="en-GB" sz="2400" b="1" dirty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214282" y="1000109"/>
            <a:ext cx="84232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400" dirty="0" smtClean="0"/>
              <a:t>When you use the Windows VDM Client it’s possible to use USB devices within your virtual </a:t>
            </a:r>
            <a:r>
              <a:rPr lang="en-GB" sz="2400" dirty="0" err="1" smtClean="0"/>
              <a:t>dekstop</a:t>
            </a:r>
            <a:r>
              <a:rPr lang="en-GB" sz="2400" dirty="0" smtClean="0"/>
              <a:t>.</a:t>
            </a:r>
            <a:endParaRPr lang="en-GB" sz="2400" dirty="0" smtClean="0"/>
          </a:p>
        </p:txBody>
      </p:sp>
      <p:pic>
        <p:nvPicPr>
          <p:cNvPr id="2" name="Picture 2" descr="http://www.cad.t.u-tokyo.ac.jp/~shun/etc/photo/usb_hub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375290"/>
            <a:ext cx="5715040" cy="4286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 descr="C:\Users\Eric Sloof\Pictures\Microsoft Mediagalerie\j0398435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4071942"/>
            <a:ext cx="720734" cy="762543"/>
          </a:xfrm>
          <a:prstGeom prst="rect">
            <a:avLst/>
          </a:prstGeom>
          <a:noFill/>
        </p:spPr>
      </p:pic>
      <p:pic>
        <p:nvPicPr>
          <p:cNvPr id="9" name="Picture 7" descr="ESX desktops pp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900" y="3929066"/>
            <a:ext cx="689883" cy="931893"/>
          </a:xfrm>
          <a:prstGeom prst="rect">
            <a:avLst/>
          </a:prstGeom>
          <a:noFill/>
          <a:effectLst/>
        </p:spPr>
      </p:pic>
      <p:pic>
        <p:nvPicPr>
          <p:cNvPr id="11" name="Picture 8" descr="C:\Users\Eric Sloof\Pictures\Microsoft Mediagalerie\j04021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2143116"/>
            <a:ext cx="1257588" cy="1000132"/>
          </a:xfrm>
          <a:prstGeom prst="rect">
            <a:avLst/>
          </a:prstGeom>
          <a:noFill/>
        </p:spPr>
      </p:pic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6500826" y="5214950"/>
            <a:ext cx="9286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VDM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13" name="Picture 3" descr="F:\Image\vdm_48x48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40" y="4929198"/>
            <a:ext cx="357190" cy="357190"/>
          </a:xfrm>
          <a:prstGeom prst="rect">
            <a:avLst/>
          </a:prstGeom>
          <a:noFill/>
        </p:spPr>
      </p:pic>
      <p:sp>
        <p:nvSpPr>
          <p:cNvPr id="14" name="PIJL-OMLAAG 13"/>
          <p:cNvSpPr/>
          <p:nvPr/>
        </p:nvSpPr>
        <p:spPr>
          <a:xfrm>
            <a:off x="6643702" y="3286124"/>
            <a:ext cx="428628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PIJL-RECHTS 14"/>
          <p:cNvSpPr/>
          <p:nvPr/>
        </p:nvSpPr>
        <p:spPr>
          <a:xfrm>
            <a:off x="7358082" y="4357694"/>
            <a:ext cx="64294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28" name="Picture 4" descr="http://tbn0.google.com/images?q=tbn:ExSxiHwNkJxPDM:http://www.avblog.nl/woordenboek/wp-content/uploads/2007/03/brand.gif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001024" y="2143116"/>
            <a:ext cx="990600" cy="990601"/>
          </a:xfrm>
          <a:prstGeom prst="rect">
            <a:avLst/>
          </a:prstGeom>
          <a:noFill/>
        </p:spPr>
      </p:pic>
      <p:sp>
        <p:nvSpPr>
          <p:cNvPr id="16" name="PIJL-RECHTS 15"/>
          <p:cNvSpPr/>
          <p:nvPr/>
        </p:nvSpPr>
        <p:spPr>
          <a:xfrm rot="10800000">
            <a:off x="7429520" y="2428868"/>
            <a:ext cx="64294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500"/>
                            </p:stCondLst>
                            <p:childTnLst>
                              <p:par>
                                <p:cTn id="23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000"/>
                            </p:stCondLst>
                            <p:childTnLst>
                              <p:par>
                                <p:cTn id="41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500"/>
                            </p:stCondLst>
                            <p:childTnLst>
                              <p:par>
                                <p:cTn id="47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/>
      <p:bldP spid="14" grpId="1" animBg="1"/>
      <p:bldP spid="15" grpId="1" animBg="1"/>
      <p:bldP spid="16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en-GB" sz="2400" b="1" dirty="0" smtClean="0"/>
              <a:t>The battle of the protocols</a:t>
            </a:r>
            <a:endParaRPr lang="en-GB" sz="2400" b="1" dirty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285720" y="1000109"/>
            <a:ext cx="8423275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400" dirty="0" smtClean="0"/>
              <a:t>At this </a:t>
            </a:r>
            <a:r>
              <a:rPr lang="en-GB" sz="2400" dirty="0" smtClean="0"/>
              <a:t>moment there a </a:t>
            </a:r>
            <a:r>
              <a:rPr lang="en-GB" sz="2400" dirty="0" err="1" smtClean="0"/>
              <a:t>a</a:t>
            </a:r>
            <a:r>
              <a:rPr lang="en-GB" sz="2400" dirty="0" smtClean="0"/>
              <a:t> lot of VDI protocol </a:t>
            </a:r>
            <a:r>
              <a:rPr lang="en-GB" sz="2400" dirty="0" err="1" smtClean="0"/>
              <a:t>sippliers</a:t>
            </a:r>
            <a:r>
              <a:rPr lang="en-GB" sz="2400" dirty="0" smtClean="0"/>
              <a:t> like </a:t>
            </a:r>
            <a:r>
              <a:rPr lang="en-GB" sz="2400" dirty="0" smtClean="0"/>
              <a:t>ALP, SPICE, </a:t>
            </a:r>
            <a:r>
              <a:rPr lang="en-GB" sz="2400" dirty="0" err="1" smtClean="0"/>
              <a:t>Calista</a:t>
            </a:r>
            <a:r>
              <a:rPr lang="en-GB" sz="2400" dirty="0" smtClean="0"/>
              <a:t> Technologies, </a:t>
            </a:r>
            <a:r>
              <a:rPr lang="en-GB" sz="2400" dirty="0" err="1" smtClean="0"/>
              <a:t>Teradici</a:t>
            </a:r>
            <a:r>
              <a:rPr lang="en-GB" sz="2400" dirty="0" smtClean="0"/>
              <a:t>, en </a:t>
            </a:r>
            <a:r>
              <a:rPr lang="en-GB" sz="2400" dirty="0" err="1" smtClean="0"/>
              <a:t>DeskTone</a:t>
            </a:r>
            <a:r>
              <a:rPr lang="en-GB" sz="2400" dirty="0" smtClean="0"/>
              <a:t>.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Besides that a </a:t>
            </a:r>
            <a:r>
              <a:rPr lang="en-GB" sz="2400" dirty="0" err="1" smtClean="0"/>
              <a:t>lott</a:t>
            </a:r>
            <a:r>
              <a:rPr lang="en-GB" sz="2400" dirty="0" smtClean="0"/>
              <a:t> of VDI desktops use RDP and ICA. Those protocols are based on “screen scrape”. In the future “screen scrape” won’t be fast enough.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IBM, </a:t>
            </a:r>
            <a:r>
              <a:rPr lang="en-GB" sz="2400" dirty="0" err="1" smtClean="0"/>
              <a:t>Teradici</a:t>
            </a:r>
            <a:r>
              <a:rPr lang="en-GB" sz="2400" dirty="0" smtClean="0"/>
              <a:t>, </a:t>
            </a:r>
            <a:r>
              <a:rPr lang="en-GB" sz="2400" dirty="0" err="1" smtClean="0"/>
              <a:t>DeskTone</a:t>
            </a:r>
            <a:r>
              <a:rPr lang="en-GB" sz="2400" dirty="0" smtClean="0"/>
              <a:t>, </a:t>
            </a:r>
            <a:r>
              <a:rPr lang="en-GB" sz="2400" dirty="0" err="1" smtClean="0"/>
              <a:t>Avocent</a:t>
            </a:r>
            <a:r>
              <a:rPr lang="en-GB" sz="2400" dirty="0" smtClean="0"/>
              <a:t> en </a:t>
            </a:r>
            <a:r>
              <a:rPr lang="en-GB" sz="2400" dirty="0" err="1" smtClean="0"/>
              <a:t>Vmware</a:t>
            </a:r>
            <a:r>
              <a:rPr lang="en-GB" sz="2400" dirty="0" smtClean="0"/>
              <a:t> are working </a:t>
            </a:r>
            <a:r>
              <a:rPr lang="en-GB" sz="2400" dirty="0" smtClean="0"/>
              <a:t>on a new </a:t>
            </a:r>
            <a:r>
              <a:rPr lang="en-GB" sz="2400" dirty="0" err="1" smtClean="0"/>
              <a:t>standaard</a:t>
            </a:r>
            <a:r>
              <a:rPr lang="en-GB" sz="2400" dirty="0" smtClean="0"/>
              <a:t> called</a:t>
            </a:r>
            <a:r>
              <a:rPr lang="en-GB" sz="2400" dirty="0" smtClean="0"/>
              <a:t>…. </a:t>
            </a:r>
            <a:r>
              <a:rPr lang="en-GB" sz="2400" b="1" dirty="0" smtClean="0"/>
              <a:t>Net2Display</a:t>
            </a:r>
            <a:r>
              <a:rPr lang="en-GB" sz="2400" dirty="0" smtClean="0"/>
              <a:t>.</a:t>
            </a:r>
          </a:p>
          <a:p>
            <a:r>
              <a:rPr lang="en-GB" sz="2400" dirty="0" smtClean="0"/>
              <a:t>The launch </a:t>
            </a:r>
            <a:r>
              <a:rPr lang="en-GB" sz="2400" b="1" dirty="0" smtClean="0"/>
              <a:t>Net2display</a:t>
            </a:r>
            <a:r>
              <a:rPr lang="en-GB" sz="2400" dirty="0" smtClean="0"/>
              <a:t> is expected in 2008.</a:t>
            </a:r>
          </a:p>
          <a:p>
            <a:endParaRPr lang="nl-NL" sz="2400" dirty="0" smtClean="0"/>
          </a:p>
        </p:txBody>
      </p:sp>
      <p:pic>
        <p:nvPicPr>
          <p:cNvPr id="1026" name="Picture 2" descr="VES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357826"/>
            <a:ext cx="1743075" cy="11239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10" name="Rechthoek 9"/>
          <p:cNvSpPr/>
          <p:nvPr/>
        </p:nvSpPr>
        <p:spPr>
          <a:xfrm>
            <a:off x="2357422" y="5774312"/>
            <a:ext cx="3698513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/>
              <a:t>Net2Display   </a:t>
            </a:r>
            <a:r>
              <a:rPr lang="nl-NL" dirty="0" smtClean="0"/>
              <a:t>http://www.vesa.org </a:t>
            </a:r>
            <a:endParaRPr lang="nl-N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en-GB" sz="2400" b="1" dirty="0" err="1" smtClean="0"/>
              <a:t>Virtuele</a:t>
            </a:r>
            <a:r>
              <a:rPr lang="en-GB" sz="2400" b="1" dirty="0" smtClean="0"/>
              <a:t> Desktop installation tips</a:t>
            </a:r>
            <a:endParaRPr lang="en-GB" sz="2400" b="1" dirty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285720" y="1000109"/>
            <a:ext cx="8423275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400" dirty="0" smtClean="0"/>
              <a:t>Use the VI-Client console for the installation of software. Install the latest version of all patches, service packs and the VMware tools.</a:t>
            </a:r>
          </a:p>
          <a:p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Switch of COM ports and Disk Performance Counters. Don’t use any virtual CD-ROM of floppy drive.</a:t>
            </a:r>
          </a:p>
          <a:p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Delete all screen savers except “blank password” and delete all Windows backgrounds.</a:t>
            </a:r>
          </a:p>
          <a:p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Delete the hidden Windows update folders and switch of the index service.</a:t>
            </a:r>
          </a:p>
          <a:p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>
                <a:solidFill>
                  <a:schemeClr val="bg1"/>
                </a:solidFill>
              </a:rPr>
              <a:t>Optimize the page file and switch of all sounds. Defragment the disk and use Disk Cleanup”.</a:t>
            </a:r>
          </a:p>
          <a:p>
            <a:endParaRPr lang="nl-NL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en-GB" sz="2400" b="1" dirty="0" smtClean="0"/>
              <a:t>Questions ?</a:t>
            </a:r>
            <a:endParaRPr lang="en-GB" sz="2400" b="1" dirty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142844" y="6345816"/>
            <a:ext cx="885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ct val="20000"/>
              </a:spcBef>
            </a:pPr>
            <a:r>
              <a:rPr lang="nl-NL" sz="2000" b="1" kern="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Eric Sloof – NTPRO.NL</a:t>
            </a:r>
            <a:endParaRPr lang="nl-NL" sz="2000" b="1" kern="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1643042" y="4857760"/>
            <a:ext cx="542928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nl-NL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http://www.net4kids.org</a:t>
            </a:r>
            <a:endParaRPr lang="nl-NL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34" name="Picture 10" descr="Net4kids Aid founda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1071546"/>
            <a:ext cx="2286000" cy="1085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en-GB" sz="2400" b="1" dirty="0" smtClean="0"/>
              <a:t>Why use a virtual desktop?</a:t>
            </a:r>
            <a:endParaRPr lang="en-GB" sz="2400" b="1" dirty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09758"/>
            <a:ext cx="7143750" cy="4648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25438" y="857232"/>
            <a:ext cx="842327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400" dirty="0" smtClean="0"/>
              <a:t>How many time does it take to roll-out a physical desktop and how many CPU power do you really use. What happens after a system crash ?</a:t>
            </a:r>
          </a:p>
          <a:p>
            <a:endParaRPr lang="nl-NL" sz="2400" dirty="0" smtClean="0"/>
          </a:p>
          <a:p>
            <a:endParaRPr lang="nl-NL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en-US" sz="2400" b="1" dirty="0" smtClean="0"/>
              <a:t>Introduction VDI</a:t>
            </a:r>
            <a:endParaRPr lang="en-US" sz="2400" b="1" dirty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pic>
        <p:nvPicPr>
          <p:cNvPr id="5" name="Picture 6" descr="C:\Users\Eric Sloof\Pictures\Microsoft Mediagalerie\j04026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143512"/>
            <a:ext cx="1042827" cy="13038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6" name="Picture 7" descr="C:\Users\Eric Sloof\Pictures\Microsoft Mediagalerie\j04101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5143512"/>
            <a:ext cx="1271960" cy="13250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7" name="Picture 8" descr="C:\Users\Eric Sloof\Pictures\Microsoft Mediagalerie\j04101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5072074"/>
            <a:ext cx="928694" cy="1396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8" name="Picture 9" descr="C:\Users\Eric Sloof\Pictures\Microsoft Mediagalerie\j04097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5214950"/>
            <a:ext cx="1928826" cy="1283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9" name="Picture 10" descr="C:\Users\Eric Sloof\Pictures\Microsoft Mediagalerie\j040940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8" y="5143512"/>
            <a:ext cx="1325012" cy="13250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12700" stA="38000" endPos="28000" dist="5000" dir="5400000" sy="-100000" algn="bl" rotWithShape="0"/>
          </a:effectLst>
        </p:spPr>
      </p:pic>
      <p:cxnSp>
        <p:nvCxnSpPr>
          <p:cNvPr id="12" name="Vorm 16"/>
          <p:cNvCxnSpPr>
            <a:stCxn id="8" idx="0"/>
          </p:cNvCxnSpPr>
          <p:nvPr/>
        </p:nvCxnSpPr>
        <p:spPr>
          <a:xfrm rot="16200000" flipV="1">
            <a:off x="4127048" y="1591007"/>
            <a:ext cx="1247094" cy="6000792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3" name="Gekromde verbindingslijn 12"/>
          <p:cNvCxnSpPr>
            <a:stCxn id="9" idx="0"/>
          </p:cNvCxnSpPr>
          <p:nvPr/>
        </p:nvCxnSpPr>
        <p:spPr>
          <a:xfrm rot="16200000" flipV="1">
            <a:off x="3118839" y="2599216"/>
            <a:ext cx="1175656" cy="3912935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Gekromde verbindingslijn 13"/>
          <p:cNvCxnSpPr>
            <a:stCxn id="7" idx="0"/>
          </p:cNvCxnSpPr>
          <p:nvPr/>
        </p:nvCxnSpPr>
        <p:spPr>
          <a:xfrm rot="16200000" flipV="1">
            <a:off x="2305379" y="3412676"/>
            <a:ext cx="1104218" cy="2214578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Gekromde verbindingslijn 14"/>
          <p:cNvCxnSpPr>
            <a:stCxn id="6" idx="0"/>
          </p:cNvCxnSpPr>
          <p:nvPr/>
        </p:nvCxnSpPr>
        <p:spPr>
          <a:xfrm rot="16200000" flipV="1">
            <a:off x="1462502" y="4255553"/>
            <a:ext cx="1175656" cy="600261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Gekromde verbindingslijn 15"/>
          <p:cNvCxnSpPr>
            <a:stCxn id="5" idx="0"/>
          </p:cNvCxnSpPr>
          <p:nvPr/>
        </p:nvCxnSpPr>
        <p:spPr>
          <a:xfrm rot="5400000" flipH="1" flipV="1">
            <a:off x="655119" y="4048433"/>
            <a:ext cx="1175656" cy="1014503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7" name="PIJL-RECHTS 16"/>
          <p:cNvSpPr/>
          <p:nvPr/>
        </p:nvSpPr>
        <p:spPr>
          <a:xfrm>
            <a:off x="4000496" y="2000240"/>
            <a:ext cx="785818" cy="1000132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18" name="Picture 11" descr="C:\Users\Eric Sloof\Pictures\Microsoft Mediagalerie\j040042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29190" y="857232"/>
            <a:ext cx="3071834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9" name="Picture 12" descr="C:\Users\Eric Sloof\Pictures\Microsoft Mediagalerie\j040201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857232"/>
            <a:ext cx="3357586" cy="31244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2051" name="Picture 3" descr="F:\Image\vdm_48x48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643042" y="1928802"/>
            <a:ext cx="571504" cy="57150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loud"/>
          <p:cNvSpPr>
            <a:spLocks noChangeAspect="1" noEditPoints="1" noChangeArrowheads="1"/>
          </p:cNvSpPr>
          <p:nvPr/>
        </p:nvSpPr>
        <p:spPr bwMode="auto">
          <a:xfrm>
            <a:off x="2500298" y="1071546"/>
            <a:ext cx="6429420" cy="5572164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6699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82880" tIns="91440" rIns="182880" bIns="91440"/>
          <a:lstStyle/>
          <a:p>
            <a:pPr defTabSz="1828800"/>
            <a:endParaRPr lang="nl-NL" sz="1400">
              <a:solidFill>
                <a:schemeClr val="tx2"/>
              </a:solidFill>
            </a:endParaRPr>
          </a:p>
        </p:txBody>
      </p:sp>
      <p:sp>
        <p:nvSpPr>
          <p:cNvPr id="163" name="Afgeronde rechthoek 162"/>
          <p:cNvSpPr/>
          <p:nvPr/>
        </p:nvSpPr>
        <p:spPr>
          <a:xfrm>
            <a:off x="214282" y="1357298"/>
            <a:ext cx="1643074" cy="3857652"/>
          </a:xfrm>
          <a:prstGeom prst="roundRect">
            <a:avLst/>
          </a:prstGeom>
          <a:noFill/>
          <a:ln w="34925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5" name="Picture 8" descr="ESX desktops pp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4429132"/>
            <a:ext cx="689883" cy="9318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en-US" sz="2400" b="1" dirty="0" smtClean="0"/>
              <a:t>Components </a:t>
            </a:r>
            <a:endParaRPr lang="en-US" sz="2400" b="1" dirty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pic>
        <p:nvPicPr>
          <p:cNvPr id="93" name="Picture 6" descr="Storage_icon_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5143512"/>
            <a:ext cx="1143008" cy="11977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4" name="Picture 7" descr="ESX desktops pp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4429132"/>
            <a:ext cx="689883" cy="9318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9" name="Text Box 12"/>
          <p:cNvSpPr txBox="1">
            <a:spLocks noChangeArrowheads="1"/>
          </p:cNvSpPr>
          <p:nvPr/>
        </p:nvSpPr>
        <p:spPr bwMode="auto">
          <a:xfrm>
            <a:off x="5357819" y="4929198"/>
            <a:ext cx="142875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>
                <a:solidFill>
                  <a:schemeClr val="tx1"/>
                </a:solidFill>
              </a:rPr>
              <a:t>ESX </a:t>
            </a:r>
            <a:r>
              <a:rPr lang="en-US" sz="1400" b="1" dirty="0" smtClean="0">
                <a:solidFill>
                  <a:schemeClr val="tx1"/>
                </a:solidFill>
              </a:rPr>
              <a:t>Servers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00" name="Text Box 13"/>
          <p:cNvSpPr txBox="1">
            <a:spLocks noChangeArrowheads="1"/>
          </p:cNvSpPr>
          <p:nvPr/>
        </p:nvSpPr>
        <p:spPr bwMode="auto">
          <a:xfrm>
            <a:off x="6929454" y="1500174"/>
            <a:ext cx="1510132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/>
              <a:t>Active Directory</a:t>
            </a:r>
            <a:r>
              <a:rPr lang="en-US" sz="1400" b="1" dirty="0"/>
              <a:t> </a:t>
            </a:r>
            <a:endParaRPr lang="en-US" sz="1400" b="1" dirty="0" smtClean="0"/>
          </a:p>
        </p:txBody>
      </p:sp>
      <p:sp>
        <p:nvSpPr>
          <p:cNvPr id="123" name="Text Box 36"/>
          <p:cNvSpPr txBox="1">
            <a:spLocks noChangeArrowheads="1"/>
          </p:cNvSpPr>
          <p:nvPr/>
        </p:nvSpPr>
        <p:spPr bwMode="auto">
          <a:xfrm>
            <a:off x="5357818" y="4429132"/>
            <a:ext cx="20002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>
                <a:solidFill>
                  <a:schemeClr val="tx1"/>
                </a:solidFill>
              </a:rPr>
              <a:t>Virtual Desktops</a:t>
            </a:r>
          </a:p>
        </p:txBody>
      </p:sp>
      <p:sp>
        <p:nvSpPr>
          <p:cNvPr id="124" name="Text Box 37"/>
          <p:cNvSpPr txBox="1">
            <a:spLocks noChangeArrowheads="1"/>
          </p:cNvSpPr>
          <p:nvPr/>
        </p:nvSpPr>
        <p:spPr bwMode="auto">
          <a:xfrm>
            <a:off x="4286248" y="857232"/>
            <a:ext cx="25506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>
                <a:solidFill>
                  <a:schemeClr val="tx1"/>
                </a:solidFill>
              </a:rPr>
              <a:t>Secure Data Center</a:t>
            </a:r>
          </a:p>
        </p:txBody>
      </p:sp>
      <p:pic>
        <p:nvPicPr>
          <p:cNvPr id="45" name="Picture 7" descr="ESX desktops pp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429132"/>
            <a:ext cx="689883" cy="9318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cxnSp>
        <p:nvCxnSpPr>
          <p:cNvPr id="48" name="Vorm 47"/>
          <p:cNvCxnSpPr>
            <a:stCxn id="95" idx="2"/>
            <a:endCxn id="93" idx="1"/>
          </p:cNvCxnSpPr>
          <p:nvPr/>
        </p:nvCxnSpPr>
        <p:spPr>
          <a:xfrm rot="16200000" flipH="1">
            <a:off x="4268030" y="4724053"/>
            <a:ext cx="381378" cy="1655322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Vorm 48"/>
          <p:cNvCxnSpPr>
            <a:stCxn id="94" idx="2"/>
            <a:endCxn id="93" idx="1"/>
          </p:cNvCxnSpPr>
          <p:nvPr/>
        </p:nvCxnSpPr>
        <p:spPr>
          <a:xfrm rot="16200000" flipH="1">
            <a:off x="4589501" y="5045524"/>
            <a:ext cx="381378" cy="1012380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Text Box 13"/>
          <p:cNvSpPr txBox="1">
            <a:spLocks noChangeArrowheads="1"/>
          </p:cNvSpPr>
          <p:nvPr/>
        </p:nvSpPr>
        <p:spPr bwMode="auto">
          <a:xfrm>
            <a:off x="6929454" y="2383689"/>
            <a:ext cx="15101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VDM Connection Broker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76" name="Text Box 12"/>
          <p:cNvSpPr txBox="1">
            <a:spLocks noChangeArrowheads="1"/>
          </p:cNvSpPr>
          <p:nvPr/>
        </p:nvSpPr>
        <p:spPr bwMode="auto">
          <a:xfrm>
            <a:off x="6215074" y="5457782"/>
            <a:ext cx="22860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Shared storage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1031" name="Picture 7" descr="C:\Users\Eric Sloof\Pictures\Microsoft Mediagalerie\j0398435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1500174"/>
            <a:ext cx="720734" cy="762543"/>
          </a:xfrm>
          <a:prstGeom prst="rect">
            <a:avLst/>
          </a:prstGeom>
          <a:noFill/>
        </p:spPr>
      </p:pic>
      <p:pic>
        <p:nvPicPr>
          <p:cNvPr id="78" name="Picture 7" descr="C:\Users\Eric Sloof\Pictures\Microsoft Mediagalerie\j0398435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2428868"/>
            <a:ext cx="720734" cy="762543"/>
          </a:xfrm>
          <a:prstGeom prst="rect">
            <a:avLst/>
          </a:prstGeom>
          <a:noFill/>
        </p:spPr>
      </p:pic>
      <p:sp>
        <p:nvSpPr>
          <p:cNvPr id="85" name="Text Box 13"/>
          <p:cNvSpPr txBox="1">
            <a:spLocks noChangeArrowheads="1"/>
          </p:cNvSpPr>
          <p:nvPr/>
        </p:nvSpPr>
        <p:spPr bwMode="auto">
          <a:xfrm>
            <a:off x="6929454" y="3357562"/>
            <a:ext cx="15101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err="1" smtClean="0">
                <a:solidFill>
                  <a:schemeClr val="tx1"/>
                </a:solidFill>
              </a:rPr>
              <a:t>VirtualCenter</a:t>
            </a:r>
            <a:r>
              <a:rPr lang="en-US" sz="1400" b="1" dirty="0" smtClean="0">
                <a:solidFill>
                  <a:schemeClr val="tx1"/>
                </a:solidFill>
              </a:rPr>
              <a:t> DRS, HA en VCB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86" name="Picture 7" descr="C:\Users\Eric Sloof\Pictures\Microsoft Mediagalerie\j0398435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3357562"/>
            <a:ext cx="720734" cy="762543"/>
          </a:xfrm>
          <a:prstGeom prst="rect">
            <a:avLst/>
          </a:prstGeom>
          <a:noFill/>
        </p:spPr>
      </p:pic>
      <p:pic>
        <p:nvPicPr>
          <p:cNvPr id="1032" name="Picture 8" descr="C:\Users\Eric Sloof\Pictures\Microsoft Mediagalerie\j04021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1500174"/>
            <a:ext cx="1257588" cy="1000132"/>
          </a:xfrm>
          <a:prstGeom prst="rect">
            <a:avLst/>
          </a:prstGeom>
          <a:noFill/>
        </p:spPr>
      </p:pic>
      <p:pic>
        <p:nvPicPr>
          <p:cNvPr id="1033" name="Picture 9" descr="C:\Users\Eric Sloof\Pictures\Microsoft Mediagalerie\j040538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285720" y="2500306"/>
            <a:ext cx="1428760" cy="1071570"/>
          </a:xfrm>
          <a:prstGeom prst="rect">
            <a:avLst/>
          </a:prstGeom>
          <a:noFill/>
        </p:spPr>
      </p:pic>
      <p:pic>
        <p:nvPicPr>
          <p:cNvPr id="1034" name="Picture 10" descr="C:\Users\Eric Sloof\Pictures\Microsoft Mediagalerie\j041008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357158" y="3643314"/>
            <a:ext cx="1112993" cy="1181041"/>
          </a:xfrm>
          <a:prstGeom prst="rect">
            <a:avLst/>
          </a:prstGeom>
          <a:noFill/>
        </p:spPr>
      </p:pic>
      <p:sp>
        <p:nvSpPr>
          <p:cNvPr id="130" name="Text Box 12"/>
          <p:cNvSpPr txBox="1">
            <a:spLocks noChangeArrowheads="1"/>
          </p:cNvSpPr>
          <p:nvPr/>
        </p:nvSpPr>
        <p:spPr bwMode="auto">
          <a:xfrm>
            <a:off x="214282" y="928670"/>
            <a:ext cx="16430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algn="ctr"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VDI Clients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171" name="Gekromde verbindingslijn 170"/>
          <p:cNvCxnSpPr>
            <a:stCxn id="1031" idx="1"/>
            <a:endCxn id="78" idx="1"/>
          </p:cNvCxnSpPr>
          <p:nvPr/>
        </p:nvCxnSpPr>
        <p:spPr>
          <a:xfrm rot="10800000" flipV="1">
            <a:off x="6357950" y="1881446"/>
            <a:ext cx="1588" cy="928694"/>
          </a:xfrm>
          <a:prstGeom prst="curvedConnector3">
            <a:avLst>
              <a:gd name="adj1" fmla="val 92999336"/>
            </a:avLst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3" name="Gekromde verbindingslijn 172"/>
          <p:cNvCxnSpPr>
            <a:stCxn id="78" idx="1"/>
            <a:endCxn id="86" idx="1"/>
          </p:cNvCxnSpPr>
          <p:nvPr/>
        </p:nvCxnSpPr>
        <p:spPr>
          <a:xfrm rot="10800000" flipV="1">
            <a:off x="6357950" y="2810140"/>
            <a:ext cx="1588" cy="928694"/>
          </a:xfrm>
          <a:prstGeom prst="curvedConnector3">
            <a:avLst>
              <a:gd name="adj1" fmla="val 90257333"/>
            </a:avLst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4" name="Gekromde verbindingslijn 183"/>
          <p:cNvCxnSpPr>
            <a:stCxn id="78" idx="1"/>
            <a:endCxn id="163" idx="3"/>
          </p:cNvCxnSpPr>
          <p:nvPr/>
        </p:nvCxnSpPr>
        <p:spPr>
          <a:xfrm rot="10800000" flipV="1">
            <a:off x="1857356" y="2810140"/>
            <a:ext cx="4500594" cy="475984"/>
          </a:xfrm>
          <a:prstGeom prst="curvedConnector3">
            <a:avLst>
              <a:gd name="adj1" fmla="val 50000"/>
            </a:avLst>
          </a:prstGeom>
          <a:ln w="38100" cmpd="sng"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shape">
                <a:fillToRect l="50000" t="50000" r="50000" b="50000"/>
              </a:path>
              <a:tileRect/>
            </a:gradFill>
            <a:headEnd type="arrow"/>
            <a:tailEnd type="arrow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1" name="Gekromde verbindingslijn 190"/>
          <p:cNvCxnSpPr>
            <a:stCxn id="86" idx="1"/>
            <a:endCxn id="95" idx="0"/>
          </p:cNvCxnSpPr>
          <p:nvPr/>
        </p:nvCxnSpPr>
        <p:spPr>
          <a:xfrm rot="10800000" flipV="1">
            <a:off x="3631058" y="3738834"/>
            <a:ext cx="2726892" cy="690298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4" name="Gekromde verbindingslijn 190"/>
          <p:cNvCxnSpPr>
            <a:stCxn id="86" idx="1"/>
            <a:endCxn id="94" idx="0"/>
          </p:cNvCxnSpPr>
          <p:nvPr/>
        </p:nvCxnSpPr>
        <p:spPr>
          <a:xfrm rot="10800000" flipV="1">
            <a:off x="4274000" y="3738834"/>
            <a:ext cx="2083950" cy="690298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7" name="Gekromde verbindingslijn 190"/>
          <p:cNvCxnSpPr>
            <a:stCxn id="86" idx="1"/>
            <a:endCxn id="45" idx="0"/>
          </p:cNvCxnSpPr>
          <p:nvPr/>
        </p:nvCxnSpPr>
        <p:spPr>
          <a:xfrm rot="10800000" flipV="1">
            <a:off x="4916942" y="3738834"/>
            <a:ext cx="1441008" cy="690298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4" name="Vorm 223"/>
          <p:cNvCxnSpPr>
            <a:endCxn id="93" idx="1"/>
          </p:cNvCxnSpPr>
          <p:nvPr/>
        </p:nvCxnSpPr>
        <p:spPr>
          <a:xfrm>
            <a:off x="4786316" y="5357828"/>
            <a:ext cx="500064" cy="384575"/>
          </a:xfrm>
          <a:prstGeom prst="curvedConnector3">
            <a:avLst>
              <a:gd name="adj1" fmla="val -39977"/>
            </a:avLst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1505" name="Picture 1" descr="F:\Image\SecurID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00232" y="3357562"/>
            <a:ext cx="457200" cy="361950"/>
          </a:xfrm>
          <a:prstGeom prst="rect">
            <a:avLst/>
          </a:prstGeom>
          <a:noFill/>
        </p:spPr>
      </p:pic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4857752" y="2037512"/>
            <a:ext cx="100013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algn="ctr" defTabSz="1828800">
              <a:spcBef>
                <a:spcPct val="50000"/>
              </a:spcBef>
            </a:pPr>
            <a:r>
              <a:rPr lang="nl-NL" sz="800" b="1" dirty="0" smtClean="0"/>
              <a:t>Active Directory </a:t>
            </a:r>
            <a:r>
              <a:rPr lang="nl-NL" sz="800" b="1" dirty="0" err="1" smtClean="0"/>
              <a:t>Application</a:t>
            </a:r>
            <a:r>
              <a:rPr lang="nl-NL" sz="800" b="1" dirty="0" smtClean="0"/>
              <a:t> Mode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1928794" y="3500438"/>
            <a:ext cx="7143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algn="ctr" defTabSz="1828800">
              <a:spcBef>
                <a:spcPct val="50000"/>
              </a:spcBef>
            </a:pPr>
            <a:r>
              <a:rPr lang="nl-NL" sz="800" b="1" dirty="0" smtClean="0"/>
              <a:t>SSL</a:t>
            </a:r>
            <a:endParaRPr lang="en-US" sz="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Rechte verbindingslijn met pijl 38"/>
          <p:cNvCxnSpPr/>
          <p:nvPr/>
        </p:nvCxnSpPr>
        <p:spPr>
          <a:xfrm rot="5400000">
            <a:off x="1357290" y="2500306"/>
            <a:ext cx="2357454" cy="10715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Rechte verbindingslijn met pijl 36"/>
          <p:cNvCxnSpPr/>
          <p:nvPr/>
        </p:nvCxnSpPr>
        <p:spPr>
          <a:xfrm rot="5400000">
            <a:off x="1857356" y="1928802"/>
            <a:ext cx="1428760" cy="8572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Rechte verbindingslijn met pijl 35"/>
          <p:cNvCxnSpPr>
            <a:stCxn id="1028" idx="1"/>
          </p:cNvCxnSpPr>
          <p:nvPr/>
        </p:nvCxnSpPr>
        <p:spPr>
          <a:xfrm rot="10800000" flipV="1">
            <a:off x="2214546" y="1457308"/>
            <a:ext cx="785818" cy="8286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en-US" sz="2400" b="1" dirty="0" smtClean="0"/>
              <a:t>Installation files</a:t>
            </a:r>
            <a:endParaRPr lang="en-US" sz="2400" b="1" dirty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pic>
        <p:nvPicPr>
          <p:cNvPr id="8" name="Picture 10" descr="C:\Users\Eric Sloof\Pictures\Microsoft Mediagalerie\j04100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071538" y="3857628"/>
            <a:ext cx="875185" cy="928694"/>
          </a:xfrm>
          <a:prstGeom prst="rect">
            <a:avLst/>
          </a:prstGeom>
          <a:noFill/>
        </p:spPr>
      </p:pic>
      <p:pic>
        <p:nvPicPr>
          <p:cNvPr id="10" name="Picture 7" descr="C:\Users\Eric Sloof\Pictures\Microsoft Mediagalerie\j0398435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071678"/>
            <a:ext cx="720734" cy="762543"/>
          </a:xfrm>
          <a:prstGeom prst="rect">
            <a:avLst/>
          </a:prstGeom>
          <a:noFill/>
        </p:spPr>
      </p:pic>
      <p:sp>
        <p:nvSpPr>
          <p:cNvPr id="12" name="Text Box 36"/>
          <p:cNvSpPr txBox="1">
            <a:spLocks noChangeArrowheads="1"/>
          </p:cNvSpPr>
          <p:nvPr/>
        </p:nvSpPr>
        <p:spPr bwMode="auto">
          <a:xfrm>
            <a:off x="2928926" y="3286124"/>
            <a:ext cx="5786478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Step </a:t>
            </a:r>
            <a:r>
              <a:rPr lang="en-US" sz="1400" b="1" dirty="0" smtClean="0">
                <a:solidFill>
                  <a:schemeClr val="tx1"/>
                </a:solidFill>
              </a:rPr>
              <a:t>2 : </a:t>
            </a:r>
            <a:r>
              <a:rPr lang="en-US" sz="1400" b="1" dirty="0" smtClean="0">
                <a:solidFill>
                  <a:schemeClr val="tx1"/>
                </a:solidFill>
              </a:rPr>
              <a:t>Installation of </a:t>
            </a:r>
            <a:r>
              <a:rPr lang="en-US" sz="1400" b="1" dirty="0" smtClean="0">
                <a:solidFill>
                  <a:schemeClr val="tx1"/>
                </a:solidFill>
              </a:rPr>
              <a:t>the </a:t>
            </a:r>
            <a:r>
              <a:rPr lang="en-US" sz="1400" b="1" dirty="0" smtClean="0">
                <a:solidFill>
                  <a:schemeClr val="tx1"/>
                </a:solidFill>
              </a:rPr>
              <a:t>agent on the </a:t>
            </a:r>
            <a:r>
              <a:rPr lang="en-US" sz="1400" b="1" dirty="0" smtClean="0">
                <a:solidFill>
                  <a:schemeClr val="tx1"/>
                </a:solidFill>
              </a:rPr>
              <a:t>Virtual </a:t>
            </a:r>
            <a:r>
              <a:rPr lang="en-US" sz="1400" b="1" dirty="0">
                <a:solidFill>
                  <a:schemeClr val="tx1"/>
                </a:solidFill>
              </a:rPr>
              <a:t>Desktops</a:t>
            </a:r>
          </a:p>
        </p:txBody>
      </p:sp>
      <p:pic>
        <p:nvPicPr>
          <p:cNvPr id="13" name="Picture 7" descr="ESX desktops pp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2928934"/>
            <a:ext cx="689883" cy="931893"/>
          </a:xfrm>
          <a:prstGeom prst="rect">
            <a:avLst/>
          </a:prstGeom>
          <a:noFill/>
          <a:effectLst/>
        </p:spPr>
      </p:pic>
      <p:sp>
        <p:nvSpPr>
          <p:cNvPr id="41" name="Text Box 36"/>
          <p:cNvSpPr txBox="1">
            <a:spLocks noChangeArrowheads="1"/>
          </p:cNvSpPr>
          <p:nvPr/>
        </p:nvSpPr>
        <p:spPr bwMode="auto">
          <a:xfrm>
            <a:off x="2928926" y="4214818"/>
            <a:ext cx="5786478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Step </a:t>
            </a:r>
            <a:r>
              <a:rPr lang="en-US" sz="1400" b="1" dirty="0" smtClean="0">
                <a:solidFill>
                  <a:schemeClr val="tx1"/>
                </a:solidFill>
              </a:rPr>
              <a:t>3 : </a:t>
            </a:r>
            <a:r>
              <a:rPr lang="en-US" sz="1400" b="1" dirty="0" smtClean="0">
                <a:solidFill>
                  <a:schemeClr val="tx1"/>
                </a:solidFill>
              </a:rPr>
              <a:t>Installation of the Clients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2" name="Text Box 36"/>
          <p:cNvSpPr txBox="1">
            <a:spLocks noChangeArrowheads="1"/>
          </p:cNvSpPr>
          <p:nvPr/>
        </p:nvSpPr>
        <p:spPr bwMode="auto">
          <a:xfrm>
            <a:off x="2928926" y="2428868"/>
            <a:ext cx="5786478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Step </a:t>
            </a:r>
            <a:r>
              <a:rPr lang="en-US" sz="1400" b="1" dirty="0" smtClean="0">
                <a:solidFill>
                  <a:schemeClr val="tx1"/>
                </a:solidFill>
              </a:rPr>
              <a:t>1 : </a:t>
            </a:r>
            <a:r>
              <a:rPr lang="en-US" sz="1400" b="1" dirty="0" smtClean="0">
                <a:solidFill>
                  <a:schemeClr val="tx1"/>
                </a:solidFill>
              </a:rPr>
              <a:t>Installation </a:t>
            </a:r>
            <a:r>
              <a:rPr lang="en-US" sz="1400" b="1" dirty="0" smtClean="0">
                <a:solidFill>
                  <a:schemeClr val="tx1"/>
                </a:solidFill>
              </a:rPr>
              <a:t>VDM Connection Server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7" name="Text Box 36"/>
          <p:cNvSpPr txBox="1">
            <a:spLocks noChangeArrowheads="1"/>
          </p:cNvSpPr>
          <p:nvPr/>
        </p:nvSpPr>
        <p:spPr bwMode="auto">
          <a:xfrm>
            <a:off x="2928926" y="5143512"/>
            <a:ext cx="5786478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Step </a:t>
            </a:r>
            <a:r>
              <a:rPr lang="en-US" sz="1400" b="1" dirty="0" smtClean="0">
                <a:solidFill>
                  <a:schemeClr val="tx1"/>
                </a:solidFill>
              </a:rPr>
              <a:t>4 : </a:t>
            </a:r>
            <a:r>
              <a:rPr lang="en-US" sz="1400" b="1" dirty="0" smtClean="0">
                <a:solidFill>
                  <a:schemeClr val="tx1"/>
                </a:solidFill>
              </a:rPr>
              <a:t>Configuration </a:t>
            </a:r>
            <a:r>
              <a:rPr lang="en-US" sz="1400" b="1" dirty="0" smtClean="0">
                <a:solidFill>
                  <a:schemeClr val="tx1"/>
                </a:solidFill>
              </a:rPr>
              <a:t>VDM Connection Server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8" name="Text Box 36"/>
          <p:cNvSpPr txBox="1">
            <a:spLocks noChangeArrowheads="1"/>
          </p:cNvSpPr>
          <p:nvPr/>
        </p:nvSpPr>
        <p:spPr bwMode="auto">
          <a:xfrm>
            <a:off x="2928926" y="6072206"/>
            <a:ext cx="5786478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Step </a:t>
            </a:r>
            <a:r>
              <a:rPr lang="en-US" sz="1400" b="1" dirty="0" smtClean="0">
                <a:solidFill>
                  <a:schemeClr val="tx1"/>
                </a:solidFill>
              </a:rPr>
              <a:t>5 : </a:t>
            </a:r>
            <a:r>
              <a:rPr lang="en-US" sz="1400" b="1" dirty="0" smtClean="0">
                <a:solidFill>
                  <a:schemeClr val="tx1"/>
                </a:solidFill>
              </a:rPr>
              <a:t>Logon and test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1071546"/>
            <a:ext cx="51054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nl-NL" sz="2400" b="1" dirty="0" smtClean="0"/>
              <a:t> </a:t>
            </a:r>
            <a:r>
              <a:rPr lang="en-GB" sz="2400" b="1" dirty="0" smtClean="0"/>
              <a:t>Step 1 : Installing VDM Connection Server</a:t>
            </a:r>
            <a:endParaRPr lang="en-GB" sz="2400" b="1" dirty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325438" y="908050"/>
            <a:ext cx="8423275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Char char="•"/>
            </a:pPr>
            <a:endParaRPr lang="nl-NL" sz="2400" dirty="0" smtClean="0"/>
          </a:p>
          <a:p>
            <a:pPr marL="342900" indent="-342900"/>
            <a:r>
              <a:rPr lang="en-US" sz="2400" b="1" dirty="0" smtClean="0"/>
              <a:t>	VDM Server requirements</a:t>
            </a:r>
            <a:endParaRPr lang="en-US" sz="2400" dirty="0" smtClean="0"/>
          </a:p>
          <a:p>
            <a:pPr marL="342900" indent="-342900"/>
            <a:endParaRPr lang="nl-NL" sz="2400" dirty="0" smtClean="0"/>
          </a:p>
          <a:p>
            <a:pPr marL="342900" indent="-342900"/>
            <a:r>
              <a:rPr lang="en-US" sz="2400" dirty="0" smtClean="0"/>
              <a:t>􀂄 </a:t>
            </a:r>
            <a:r>
              <a:rPr lang="nl-NL" sz="2400" dirty="0" smtClean="0"/>
              <a:t>Windows 2003 </a:t>
            </a:r>
            <a:r>
              <a:rPr lang="nl-NL" sz="2400" dirty="0" err="1" smtClean="0"/>
              <a:t>member</a:t>
            </a:r>
            <a:r>
              <a:rPr lang="nl-NL" sz="2400" dirty="0" smtClean="0"/>
              <a:t> server</a:t>
            </a:r>
          </a:p>
          <a:p>
            <a:pPr marL="342900" indent="-342900"/>
            <a:r>
              <a:rPr lang="en-US" sz="2400" dirty="0" smtClean="0"/>
              <a:t>􀂄 </a:t>
            </a:r>
            <a:r>
              <a:rPr lang="nl-NL" sz="2400" dirty="0" err="1" smtClean="0"/>
              <a:t>Pentium</a:t>
            </a:r>
            <a:r>
              <a:rPr lang="nl-NL" sz="2400" dirty="0" smtClean="0"/>
              <a:t> IV 2.0 </a:t>
            </a:r>
            <a:r>
              <a:rPr lang="nl-NL" sz="2400" dirty="0" err="1" smtClean="0"/>
              <a:t>Ghz</a:t>
            </a:r>
            <a:r>
              <a:rPr lang="nl-NL" sz="2400" dirty="0" smtClean="0"/>
              <a:t> processor.</a:t>
            </a:r>
          </a:p>
          <a:p>
            <a:pPr marL="342900" indent="-342900"/>
            <a:r>
              <a:rPr lang="en-US" sz="2400" dirty="0" smtClean="0"/>
              <a:t>􀂄 </a:t>
            </a:r>
            <a:r>
              <a:rPr lang="nl-NL" sz="2400" dirty="0" smtClean="0"/>
              <a:t>2 GB RAM, 3 GB voor 50 desktops</a:t>
            </a:r>
          </a:p>
          <a:p>
            <a:pPr marL="342900" indent="-342900"/>
            <a:r>
              <a:rPr lang="en-US" sz="2400" dirty="0" smtClean="0"/>
              <a:t>􀂄 </a:t>
            </a:r>
            <a:r>
              <a:rPr lang="nl-NL" sz="2400" dirty="0" err="1" smtClean="0"/>
              <a:t>VMware</a:t>
            </a:r>
            <a:r>
              <a:rPr lang="nl-NL" sz="2400" dirty="0" smtClean="0"/>
              <a:t> </a:t>
            </a:r>
            <a:r>
              <a:rPr lang="nl-NL" sz="2400" dirty="0" err="1" smtClean="0"/>
              <a:t>Infrastructure</a:t>
            </a:r>
            <a:r>
              <a:rPr lang="nl-NL" sz="2400" dirty="0" smtClean="0"/>
              <a:t> 3 + </a:t>
            </a:r>
            <a:r>
              <a:rPr lang="nl-NL" sz="2400" dirty="0" err="1" smtClean="0"/>
              <a:t>Virtual</a:t>
            </a:r>
            <a:r>
              <a:rPr lang="nl-NL" sz="2400" dirty="0" smtClean="0"/>
              <a:t> Center</a:t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b="1" dirty="0" smtClean="0"/>
              <a:t>VDM Server OS</a:t>
            </a:r>
            <a:br>
              <a:rPr lang="nl-NL" sz="2400" b="1" dirty="0" smtClean="0"/>
            </a:br>
            <a:endParaRPr lang="nl-NL" sz="2400" b="1" dirty="0" smtClean="0"/>
          </a:p>
          <a:p>
            <a:r>
              <a:rPr lang="en-US" sz="2400" dirty="0" smtClean="0"/>
              <a:t>􀂄 Windows Server 2003 R2 Standard Edition, SP2</a:t>
            </a:r>
          </a:p>
          <a:p>
            <a:r>
              <a:rPr lang="nl-NL" sz="2400" dirty="0" smtClean="0"/>
              <a:t>􀂄 Windows Server 2003 Standard </a:t>
            </a:r>
            <a:r>
              <a:rPr lang="nl-NL" sz="2400" dirty="0" err="1" smtClean="0"/>
              <a:t>Edition</a:t>
            </a:r>
            <a:r>
              <a:rPr lang="nl-NL" sz="2400" dirty="0" smtClean="0"/>
              <a:t>, SP2</a:t>
            </a:r>
          </a:p>
          <a:p>
            <a:r>
              <a:rPr lang="nl-NL" sz="2400" dirty="0" smtClean="0"/>
              <a:t>􀂄 Windows Server 2003 R2 </a:t>
            </a:r>
            <a:r>
              <a:rPr lang="nl-NL" sz="2400" dirty="0" err="1" smtClean="0"/>
              <a:t>Enterprise</a:t>
            </a:r>
            <a:r>
              <a:rPr lang="nl-NL" sz="2400" dirty="0" smtClean="0"/>
              <a:t> </a:t>
            </a:r>
            <a:r>
              <a:rPr lang="nl-NL" sz="2400" dirty="0" err="1" smtClean="0"/>
              <a:t>Edition</a:t>
            </a:r>
            <a:r>
              <a:rPr lang="nl-NL" sz="2400" dirty="0" smtClean="0"/>
              <a:t>, SP2</a:t>
            </a:r>
          </a:p>
          <a:p>
            <a:r>
              <a:rPr lang="en-US" sz="2400" dirty="0" smtClean="0"/>
              <a:t>􀂄 Windows Server 2003 Enterprise Edition, SP2</a:t>
            </a:r>
          </a:p>
          <a:p>
            <a:pPr marL="342900" indent="-342900">
              <a:buFontTx/>
              <a:buChar char="•"/>
            </a:pPr>
            <a:endParaRPr lang="nl-NL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en-GB" sz="2400" b="1" dirty="0" smtClean="0"/>
              <a:t> Step 1 : Installing VDM Connection Server</a:t>
            </a:r>
            <a:endParaRPr lang="en-GB" sz="2400" b="1" dirty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142844" y="1214422"/>
            <a:ext cx="84232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400" dirty="0" smtClean="0"/>
              <a:t>De installation of the VDM Connection Server is largely “Next”, “Next” and “Finish” except the “instance” choice.</a:t>
            </a:r>
            <a:endParaRPr lang="en-GB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747983"/>
            <a:ext cx="4800600" cy="36099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1938"/>
            <a:ext cx="9144000" cy="503237"/>
          </a:xfrm>
        </p:spPr>
        <p:txBody>
          <a:bodyPr/>
          <a:lstStyle/>
          <a:p>
            <a:pPr algn="r"/>
            <a:r>
              <a:rPr lang="en-GB" sz="2400" b="1" dirty="0" smtClean="0"/>
              <a:t>(Standard) Single Server Installation</a:t>
            </a:r>
            <a:endParaRPr lang="en-GB" sz="2400" b="1" dirty="0" smtClean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2555875" y="765175"/>
            <a:ext cx="6588125" cy="0"/>
          </a:xfrm>
          <a:prstGeom prst="line">
            <a:avLst/>
          </a:prstGeom>
          <a:noFill/>
          <a:ln w="28575">
            <a:solidFill>
              <a:srgbClr val="F895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pic>
        <p:nvPicPr>
          <p:cNvPr id="5" name="Picture 10" descr="C:\Users\Eric Sloof\Pictures\Microsoft Mediagalerie\j04100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00034" y="1500174"/>
            <a:ext cx="875185" cy="928694"/>
          </a:xfrm>
          <a:prstGeom prst="rect">
            <a:avLst/>
          </a:prstGeom>
          <a:noFill/>
        </p:spPr>
      </p:pic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4071934" y="3571876"/>
            <a:ext cx="9286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VDM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7" name="Picture 7" descr="C:\Users\Eric Sloof\Pictures\Microsoft Mediagalerie\j0398435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428868"/>
            <a:ext cx="720734" cy="762543"/>
          </a:xfrm>
          <a:prstGeom prst="rect">
            <a:avLst/>
          </a:prstGeom>
          <a:noFill/>
        </p:spPr>
      </p:pic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214282" y="4714884"/>
            <a:ext cx="17145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Remote users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10" name="Picture 7" descr="ESX desktops pp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82513" y="2571744"/>
            <a:ext cx="689883" cy="931893"/>
          </a:xfrm>
          <a:prstGeom prst="rect">
            <a:avLst/>
          </a:prstGeom>
          <a:noFill/>
          <a:effectLst/>
        </p:spPr>
      </p:pic>
      <p:pic>
        <p:nvPicPr>
          <p:cNvPr id="11" name="Picture 8" descr="C:\Users\Eric Sloof\Pictures\Microsoft Mediagalerie\j04021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2571744"/>
            <a:ext cx="1257588" cy="1000132"/>
          </a:xfrm>
          <a:prstGeom prst="rect">
            <a:avLst/>
          </a:prstGeom>
          <a:noFill/>
        </p:spPr>
      </p:pic>
      <p:pic>
        <p:nvPicPr>
          <p:cNvPr id="12" name="Picture 9" descr="C:\Users\Eric Sloof\Pictures\Microsoft Mediagalerie\j040538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285720" y="3714752"/>
            <a:ext cx="1428760" cy="1071570"/>
          </a:xfrm>
          <a:prstGeom prst="rect">
            <a:avLst/>
          </a:prstGeom>
          <a:noFill/>
        </p:spPr>
      </p:pic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7364436" y="1571612"/>
            <a:ext cx="16430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Virtual Center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18" name="Picture 7" descr="C:\Users\Eric Sloof\Pictures\Microsoft Mediagalerie\j0398435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1357298"/>
            <a:ext cx="720734" cy="762543"/>
          </a:xfrm>
          <a:prstGeom prst="rect">
            <a:avLst/>
          </a:prstGeom>
          <a:noFill/>
        </p:spPr>
      </p:pic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7364436" y="4023779"/>
            <a:ext cx="17795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2880" tIns="91440" rIns="182880" bIns="91440">
            <a:spAutoFit/>
          </a:bodyPr>
          <a:lstStyle/>
          <a:p>
            <a:pPr defTabSz="1828800">
              <a:spcBef>
                <a:spcPct val="50000"/>
              </a:spcBef>
            </a:pPr>
            <a:r>
              <a:rPr lang="en-US" sz="1400" b="1" dirty="0" smtClean="0">
                <a:solidFill>
                  <a:schemeClr val="tx1"/>
                </a:solidFill>
              </a:rPr>
              <a:t>Active Directory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20" name="Picture 7" descr="C:\Users\Eric Sloof\Pictures\Microsoft Mediagalerie\j0398435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3809465"/>
            <a:ext cx="720734" cy="762543"/>
          </a:xfrm>
          <a:prstGeom prst="rect">
            <a:avLst/>
          </a:prstGeom>
          <a:noFill/>
        </p:spPr>
      </p:pic>
      <p:sp>
        <p:nvSpPr>
          <p:cNvPr id="21" name="Rechthoek 20"/>
          <p:cNvSpPr/>
          <p:nvPr/>
        </p:nvSpPr>
        <p:spPr>
          <a:xfrm>
            <a:off x="7643834" y="2762904"/>
            <a:ext cx="1500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828800">
              <a:spcBef>
                <a:spcPct val="50000"/>
              </a:spcBef>
            </a:pPr>
            <a:r>
              <a:rPr lang="en-US" sz="1400" b="1" dirty="0" smtClean="0">
                <a:solidFill>
                  <a:srgbClr val="000000"/>
                </a:solidFill>
              </a:rPr>
              <a:t>ESX Servers</a:t>
            </a:r>
          </a:p>
          <a:p>
            <a:pPr lvl="0" defTabSz="1828800">
              <a:spcBef>
                <a:spcPct val="50000"/>
              </a:spcBef>
            </a:pPr>
            <a:r>
              <a:rPr lang="en-US" sz="1200" b="1" dirty="0" smtClean="0">
                <a:solidFill>
                  <a:srgbClr val="000000"/>
                </a:solidFill>
              </a:rPr>
              <a:t>(Virtual Desktops)</a:t>
            </a:r>
            <a:endParaRPr lang="en-US" sz="1200" b="1" dirty="0">
              <a:solidFill>
                <a:srgbClr val="000000"/>
              </a:solidFill>
            </a:endParaRPr>
          </a:p>
        </p:txBody>
      </p:sp>
      <p:pic>
        <p:nvPicPr>
          <p:cNvPr id="22" name="Picture 3" descr="F:\Image\vdm_48x48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6248" y="3286124"/>
            <a:ext cx="357190" cy="357190"/>
          </a:xfrm>
          <a:prstGeom prst="rect">
            <a:avLst/>
          </a:prstGeom>
          <a:noFill/>
        </p:spPr>
      </p:pic>
      <p:cxnSp>
        <p:nvCxnSpPr>
          <p:cNvPr id="26" name="Gekromde verbindingslijn 25"/>
          <p:cNvCxnSpPr>
            <a:endCxn id="20" idx="1"/>
          </p:cNvCxnSpPr>
          <p:nvPr/>
        </p:nvCxnSpPr>
        <p:spPr>
          <a:xfrm>
            <a:off x="4714876" y="2714620"/>
            <a:ext cx="2143140" cy="1476117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kromde verbindingslijn 28"/>
          <p:cNvCxnSpPr>
            <a:endCxn id="7" idx="1"/>
          </p:cNvCxnSpPr>
          <p:nvPr/>
        </p:nvCxnSpPr>
        <p:spPr>
          <a:xfrm flipV="1">
            <a:off x="1571604" y="2810140"/>
            <a:ext cx="2643206" cy="333108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kromde verbindingslijn 29"/>
          <p:cNvCxnSpPr/>
          <p:nvPr/>
        </p:nvCxnSpPr>
        <p:spPr>
          <a:xfrm flipV="1">
            <a:off x="1714480" y="3000372"/>
            <a:ext cx="2500330" cy="1357322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kromde verbindingslijn 32"/>
          <p:cNvCxnSpPr>
            <a:endCxn id="10" idx="1"/>
          </p:cNvCxnSpPr>
          <p:nvPr/>
        </p:nvCxnSpPr>
        <p:spPr>
          <a:xfrm>
            <a:off x="4714876" y="2643182"/>
            <a:ext cx="2167637" cy="394509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kromde verbindingslijn 34"/>
          <p:cNvCxnSpPr/>
          <p:nvPr/>
        </p:nvCxnSpPr>
        <p:spPr>
          <a:xfrm>
            <a:off x="1428728" y="2000240"/>
            <a:ext cx="2786082" cy="642942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kromde verbindingslijn 36"/>
          <p:cNvCxnSpPr>
            <a:endCxn id="18" idx="1"/>
          </p:cNvCxnSpPr>
          <p:nvPr/>
        </p:nvCxnSpPr>
        <p:spPr>
          <a:xfrm flipV="1">
            <a:off x="4714876" y="1738570"/>
            <a:ext cx="2143140" cy="833174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VMUG">
  <a:themeElements>
    <a:clrScheme name="1_VMU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VMU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VMU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MU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MU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MU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MU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MU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MU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MU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MU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MU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MU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MU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VMUG</Template>
  <TotalTime>2268</TotalTime>
  <Words>674</Words>
  <Application>Microsoft Office PowerPoint</Application>
  <PresentationFormat>Diavoorstelling (4:3)</PresentationFormat>
  <Paragraphs>152</Paragraphs>
  <Slides>27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27</vt:i4>
      </vt:variant>
    </vt:vector>
  </HeadingPairs>
  <TitlesOfParts>
    <vt:vector size="28" baseType="lpstr">
      <vt:lpstr>1_VMUG</vt:lpstr>
      <vt:lpstr> Virtual Desktop Infrastructure </vt:lpstr>
      <vt:lpstr>Introduction + Agenda</vt:lpstr>
      <vt:lpstr>Why use a virtual desktop?</vt:lpstr>
      <vt:lpstr>Introduction VDI</vt:lpstr>
      <vt:lpstr>Components </vt:lpstr>
      <vt:lpstr>Installation files</vt:lpstr>
      <vt:lpstr> Step 1 : Installing VDM Connection Server</vt:lpstr>
      <vt:lpstr> Step 1 : Installing VDM Connection Server</vt:lpstr>
      <vt:lpstr>(Standard) Single Server Installation</vt:lpstr>
      <vt:lpstr>(Replica) Multi-Server Installation</vt:lpstr>
      <vt:lpstr>Security Server Installation</vt:lpstr>
      <vt:lpstr> Step 2 : Installing the VDM Agent</vt:lpstr>
      <vt:lpstr>Step 3 : Installing VDM Client</vt:lpstr>
      <vt:lpstr>Step 3 : Installing the VDM Client</vt:lpstr>
      <vt:lpstr> Step 4 : Configuring VDM Connection Server</vt:lpstr>
      <vt:lpstr>Step 4 : Configuring VDM Connection Server</vt:lpstr>
      <vt:lpstr>Step 4 : Configuring VDM Connection Server</vt:lpstr>
      <vt:lpstr>Individual desktop</vt:lpstr>
      <vt:lpstr>Desktop pool - persistent</vt:lpstr>
      <vt:lpstr>Desktop pool – non persistent</vt:lpstr>
      <vt:lpstr>Creating a persistent desktop pool</vt:lpstr>
      <vt:lpstr>Entitle a desktop</vt:lpstr>
      <vt:lpstr>The desktop pool in the VI client</vt:lpstr>
      <vt:lpstr>The use of USB devices </vt:lpstr>
      <vt:lpstr>The battle of the protocols</vt:lpstr>
      <vt:lpstr>Virtuele Desktop installation tips</vt:lpstr>
      <vt:lpstr>Questions ?</vt:lpstr>
    </vt:vector>
  </TitlesOfParts>
  <Company>Bouke Groenescheij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Opening VMUG gebruikersdag</dc:title>
  <dc:creator>Bouke Groenescheij</dc:creator>
  <cp:lastModifiedBy>Eric Sloof</cp:lastModifiedBy>
  <cp:revision>196</cp:revision>
  <dcterms:created xsi:type="dcterms:W3CDTF">2005-09-21T18:14:10Z</dcterms:created>
  <dcterms:modified xsi:type="dcterms:W3CDTF">2008-05-07T06:43:52Z</dcterms:modified>
</cp:coreProperties>
</file>